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5" r:id="rId11"/>
    <p:sldId id="450" r:id="rId12"/>
    <p:sldId id="296" r:id="rId13"/>
    <p:sldId id="451" r:id="rId14"/>
    <p:sldId id="452" r:id="rId15"/>
    <p:sldId id="342" r:id="rId16"/>
    <p:sldId id="336" r:id="rId17"/>
    <p:sldId id="337" r:id="rId18"/>
    <p:sldId id="453" r:id="rId19"/>
    <p:sldId id="338" r:id="rId20"/>
    <p:sldId id="454" r:id="rId21"/>
    <p:sldId id="455" r:id="rId22"/>
    <p:sldId id="456" r:id="rId23"/>
    <p:sldId id="339" r:id="rId24"/>
    <p:sldId id="340" r:id="rId25"/>
    <p:sldId id="415" r:id="rId26"/>
    <p:sldId id="484" r:id="rId27"/>
    <p:sldId id="457" r:id="rId28"/>
    <p:sldId id="458" r:id="rId29"/>
    <p:sldId id="459" r:id="rId30"/>
    <p:sldId id="341" r:id="rId31"/>
    <p:sldId id="343" r:id="rId32"/>
    <p:sldId id="417" r:id="rId33"/>
    <p:sldId id="485" r:id="rId34"/>
    <p:sldId id="345" r:id="rId35"/>
    <p:sldId id="462" r:id="rId36"/>
    <p:sldId id="418" r:id="rId37"/>
    <p:sldId id="347" r:id="rId38"/>
    <p:sldId id="348" r:id="rId39"/>
    <p:sldId id="466" r:id="rId40"/>
    <p:sldId id="460" r:id="rId41"/>
    <p:sldId id="461" r:id="rId42"/>
    <p:sldId id="469" r:id="rId43"/>
    <p:sldId id="470" r:id="rId44"/>
    <p:sldId id="471" r:id="rId45"/>
    <p:sldId id="472" r:id="rId46"/>
    <p:sldId id="465" r:id="rId47"/>
    <p:sldId id="463" r:id="rId48"/>
    <p:sldId id="464" r:id="rId49"/>
    <p:sldId id="486" r:id="rId50"/>
    <p:sldId id="483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4660"/>
  </p:normalViewPr>
  <p:slideViewPr>
    <p:cSldViewPr snapToGrid="0">
      <p:cViewPr>
        <p:scale>
          <a:sx n="69" d="100"/>
          <a:sy n="69" d="100"/>
        </p:scale>
        <p:origin x="375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BD7FD-4D81-4937-A3E1-E370623609B0}" type="datetimeFigureOut">
              <a:rPr lang="zh-CN" altLang="en-US" smtClean="0"/>
              <a:t>2023/9/5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9CB02-E376-4474-BE2F-362F3CC3E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091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178936A2-5D2C-B420-48F2-F43A7BBE615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b="0"/>
              <a:t>广东linux公共服务技术支持中心GDLC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6A38613A-67C0-2B48-3852-BFAA155C3D6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fld id="{837AAB0A-CBF0-4DAC-A3D4-90314198E9E6}" type="datetime1">
              <a:rPr lang="zh-CN" altLang="en-US" b="0" smtClean="0"/>
              <a:pPr/>
              <a:t>2023/9/5</a:t>
            </a:fld>
            <a:endParaRPr lang="en-US" altLang="zh-CN" b="0"/>
          </a:p>
        </p:txBody>
      </p:sp>
      <p:sp>
        <p:nvSpPr>
          <p:cNvPr id="29700" name="Rectangle 6">
            <a:extLst>
              <a:ext uri="{FF2B5EF4-FFF2-40B4-BE49-F238E27FC236}">
                <a16:creationId xmlns:a16="http://schemas.microsoft.com/office/drawing/2014/main" id="{5CC5676A-B0DC-97CD-C273-AB12A4E3F2C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b="0"/>
              <a:t>网址:http://www.gd-linux.org</a:t>
            </a:r>
          </a:p>
        </p:txBody>
      </p:sp>
      <p:sp>
        <p:nvSpPr>
          <p:cNvPr id="29701" name="Rectangle 7">
            <a:extLst>
              <a:ext uri="{FF2B5EF4-FFF2-40B4-BE49-F238E27FC236}">
                <a16:creationId xmlns:a16="http://schemas.microsoft.com/office/drawing/2014/main" id="{3B4F9BDC-7DDD-C0FD-6AC2-E302195225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fld id="{28DF66E9-EA51-4CA4-AFBC-00793175C079}" type="slidenum">
              <a:rPr lang="en-US" altLang="zh-CN" b="0" smtClean="0"/>
              <a:pPr/>
              <a:t>19</a:t>
            </a:fld>
            <a:endParaRPr lang="en-US" altLang="zh-CN" b="0"/>
          </a:p>
        </p:txBody>
      </p:sp>
      <p:sp>
        <p:nvSpPr>
          <p:cNvPr id="29702" name="Rectangle 2">
            <a:extLst>
              <a:ext uri="{FF2B5EF4-FFF2-40B4-BE49-F238E27FC236}">
                <a16:creationId xmlns:a16="http://schemas.microsoft.com/office/drawing/2014/main" id="{68737B1F-CF6C-F8EA-B6E4-4130B4BDBC9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3" name="Rectangle 3">
            <a:extLst>
              <a:ext uri="{FF2B5EF4-FFF2-40B4-BE49-F238E27FC236}">
                <a16:creationId xmlns:a16="http://schemas.microsoft.com/office/drawing/2014/main" id="{1CF29CE4-F4B5-8A4D-0318-07D0FA19E6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">
            <a:extLst>
              <a:ext uri="{FF2B5EF4-FFF2-40B4-BE49-F238E27FC236}">
                <a16:creationId xmlns:a16="http://schemas.microsoft.com/office/drawing/2014/main" id="{26E3E97B-5E63-438D-216D-51C3272ECBE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/>
        </p:spPr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3F4A83D1-7A9B-16B5-2A32-F498194C5E5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AC893-2F42-4CAB-8B9B-7A43448B7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97F9E4-0533-40BF-B433-8A4DFFB04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6FAE63-EE2B-486E-95CC-819379A9C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90232-A155-417E-A2D6-E742566E3CDB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6BCDA4-8A83-4BD5-A816-6EAD6BD2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7E570E-CBF6-4F69-8E65-B6E4F67D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400" baseline="30000"/>
            </a:lvl1pPr>
          </a:lstStyle>
          <a:p>
            <a:fld id="{6A8DAD27-7934-4A0C-A4FE-B36EB6FFCE7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4190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A62F8-11BC-4BA3-BD74-AB4EA006E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B10DDA-523E-4080-A013-458A473D0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F8A74A-0917-4EEB-9199-5FABB01F4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85FB4-7D96-4D56-BC52-2ECB55EA4CBE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AEFAAB-8E63-4492-A320-B04F2109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0FF7A7-2689-45A8-977B-3EFDC63D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AD27-7934-4A0C-A4FE-B36EB6FFC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841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4C892F-C535-473C-9568-DF9271CA21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AEBD9C-F569-4C78-9661-20326EA04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E09119-AEC3-429F-B9B8-11FF8AD50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B640-513C-4008-8FF5-B5F048EC13FC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0AFAFE-F241-435F-BC5E-66357F0B0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B94188-2289-427A-A0EF-A8B807B0F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AD27-7934-4A0C-A4FE-B36EB6FFC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501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C6729FC-2F97-6107-1173-D70F1F469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4F37E-E301-4625-BB41-088A3150502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496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0234" y="376239"/>
            <a:ext cx="10390717" cy="7143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20233" y="1539876"/>
            <a:ext cx="5080000" cy="44164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33" y="1539876"/>
            <a:ext cx="5080000" cy="44164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9934FA-DF91-91C9-8F98-834309F88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A866AC-3BE1-405C-AE1F-6FE1EE1901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68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0234" y="376239"/>
            <a:ext cx="10390717" cy="7143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20233" y="1539876"/>
            <a:ext cx="5080000" cy="44164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303433" y="1539876"/>
            <a:ext cx="5080000" cy="21320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303433" y="3824288"/>
            <a:ext cx="5080000" cy="21320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A4879C-B78C-02FC-9F19-8730F5A278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91EBE-61D6-4A8C-ADAC-71FF4F5CAF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922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CEDA1-E667-4F95-A594-201CF3BC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C7B81B-F5FB-4EA3-A9FB-1945422DF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CA7FE3-2591-43BE-A4C0-7292ABA7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508C-CCC5-4789-A40D-319FC5525CEC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E391B1-A040-49C3-991D-A129F2D9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94849D-95ED-4AF6-9907-E674E8FC1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AD27-7934-4A0C-A4FE-B36EB6FFC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643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F901D7-4D46-4E73-8EF8-62BBBB241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D786DA-AE7F-46CB-85BB-5C02716B6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E5CA10-3089-405F-A49D-D6A5C5AD2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68DE-7A25-4481-8436-D9ADA02A46D9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9490B2-91E6-4753-969A-C2DD8D772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621555-1101-49C6-9DCF-8705BDF1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AD27-7934-4A0C-A4FE-B36EB6FFC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381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EB16-1B3A-4ECF-82A5-114E88A5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81446-0C91-4B3A-B247-BEE9BBAF4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9FF147-1205-4910-B8F4-C07153722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EF2B09-2962-45E9-8C78-C9E3D8160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9B7C-A7C4-4464-A183-5094800C6C0E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3333E1-5802-41CF-8720-E984274F3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78D178-B8D4-4BDF-B271-B888E82C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AD27-7934-4A0C-A4FE-B36EB6FFC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616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128E1-4C9C-4401-AA55-EBF0BD01A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3A8721-07F1-4482-8182-54A6D2AD3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25CE48-FC4C-48C0-9D7E-EA6BE9FC6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38A998-D1D2-4677-B6DC-5B9BD56DC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238275-E1E6-4F5F-A016-D07F872E2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60A7CE9-723A-48CA-AD86-402D74632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3D23-9E41-498B-BED9-9DA6449DDC6A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43F62D-0473-4E29-B10D-DBF39EE89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364DDC1-646C-405D-A2E6-007A8DDF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AD27-7934-4A0C-A4FE-B36EB6FFC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694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5CE9C-60F5-4110-A322-2016CB11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CF25B7C-1500-4659-87CF-04105836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1397-ED9A-4BAF-91EA-E453B5924F1C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A749EB-AE9A-4F29-8BDB-AD7369567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597BDB-1B51-43A6-9049-14534E73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AD27-7934-4A0C-A4FE-B36EB6FFC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93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5BC6BD5-9085-40C8-AE6F-75427DBB6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61051-E132-4379-89CA-201F0C18F8A6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550D48-11E2-44D2-AE8C-DF095C414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B36855-FEAC-4209-87C3-0B5278D0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AD27-7934-4A0C-A4FE-B36EB6FFC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788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679FE-A8EA-4058-8A30-DBBA9650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F348FD-679F-4ABA-8A59-5599BD985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B5DF00-0E79-4173-990B-773222571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86F4E3-9509-4B02-AB48-16166775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CB81-11EB-4765-BDB6-86BB185DF708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BB4669-F850-4229-9E88-97B225FB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C3B396-0ADF-45EC-BED4-7D05F31F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AD27-7934-4A0C-A4FE-B36EB6FFC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740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364E5-A1CF-4091-A8AE-BF0DE0F9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023E48D-D546-4CBE-B511-12539198B1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C361EF-7C3B-4396-BA9D-AE7A50165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4A4C5B-C7B3-47CF-9798-92855C3B4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0846-76BC-4426-9448-C5AF1EACAAC8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B322DA-8FCE-4DA9-B608-0BF219C41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BDC4BE-BADD-4957-8846-5884209C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AD27-7934-4A0C-A4FE-B36EB6FFC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91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7B32AFB-7906-46D6-BA91-F63CFC89F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5942A9-AB15-4D12-A48D-92D8150D3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502D69-4705-43C5-8922-1475E2873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88747-DE99-46F9-86D1-9BC514B522D8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1022C8-065F-4C96-A31C-5CDDB0D57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C4B46C-AB85-463D-BFD5-C5D01A29E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DAD27-7934-4A0C-A4FE-B36EB6FFCE7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24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top500.org/statistics/details/osfam/1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zh-cn/windows/wsl/instal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campus.fudan.edu.cn/2270/list.htm" TargetMode="External"/><Relationship Id="rId2" Type="http://schemas.openxmlformats.org/officeDocument/2006/relationships/hyperlink" Target="https://learn.microsoft.com/zh-cn/virtualization/hyper-v-on-windows/quick-start/enable-hyper-v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buntu.com/tutorials/install-ubuntu-desktop" TargetMode="External"/><Relationship Id="rId4" Type="http://schemas.openxmlformats.org/officeDocument/2006/relationships/hyperlink" Target="https://www.oracle.com/cn/virtualization/virtualbox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4AEF7C-0E46-C043-C216-513CD50616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Linux</a:t>
            </a:r>
            <a:r>
              <a:rPr lang="zh-CN" altLang="en-US" dirty="0">
                <a:solidFill>
                  <a:srgbClr val="C00000"/>
                </a:solidFill>
              </a:rPr>
              <a:t>简要介绍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00F6AF-5A14-D3F3-DB48-B4DEDBC21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0672" y="4036147"/>
            <a:ext cx="8257310" cy="1655762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/>
              <a:t>课程目标：</a:t>
            </a:r>
            <a:endParaRPr lang="en-US" altLang="zh-CN" b="1" dirty="0"/>
          </a:p>
          <a:p>
            <a:pPr algn="l"/>
            <a:r>
              <a:rPr lang="en-US" altLang="zh-CN" b="1" dirty="0"/>
              <a:t>	1. </a:t>
            </a:r>
            <a:r>
              <a:rPr lang="zh-CN" altLang="en-US" b="1" dirty="0"/>
              <a:t>了解</a:t>
            </a:r>
            <a:r>
              <a:rPr lang="en-US" altLang="zh-CN" b="1" dirty="0"/>
              <a:t>Linux</a:t>
            </a:r>
            <a:r>
              <a:rPr lang="zh-CN" altLang="en-US" b="1" dirty="0"/>
              <a:t>系统的背景、安装与简要使用</a:t>
            </a:r>
            <a:endParaRPr lang="en-US" altLang="zh-CN" b="1" dirty="0"/>
          </a:p>
          <a:p>
            <a:pPr algn="l"/>
            <a:r>
              <a:rPr lang="en-US" altLang="zh-CN" b="1" dirty="0"/>
              <a:t>	2. </a:t>
            </a:r>
            <a:r>
              <a:rPr lang="zh-CN" altLang="en-US" b="1" dirty="0"/>
              <a:t>熟悉一些</a:t>
            </a:r>
            <a:r>
              <a:rPr lang="en-US" altLang="zh-CN" b="1" dirty="0"/>
              <a:t>Linux</a:t>
            </a:r>
            <a:r>
              <a:rPr lang="zh-CN" altLang="en-US" b="1" dirty="0"/>
              <a:t>命令的基本操作与参数选项用法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12817F-E955-0D9A-259B-25C18355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90232-A155-417E-A2D6-E742566E3CDB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FD23D8-8710-C2AE-9D73-EDF489C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396F47-236A-A007-4F1E-920E3CC10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AD27-7934-4A0C-A4FE-B36EB6FFCE75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886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2928F6B-A23A-1023-BF30-3061B22213B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228601"/>
            <a:ext cx="7772400" cy="798513"/>
          </a:xfrm>
        </p:spPr>
        <p:txBody>
          <a:bodyPr/>
          <a:lstStyle/>
          <a:p>
            <a:pPr algn="ctr" eaLnBrk="1" hangingPunct="1"/>
            <a:r>
              <a:rPr lang="en-US" altLang="zh-CN"/>
              <a:t> </a:t>
            </a:r>
            <a:r>
              <a:rPr lang="zh-CN" altLang="en-US"/>
              <a:t>常用</a:t>
            </a:r>
            <a:r>
              <a:rPr lang="en-US" altLang="zh-CN"/>
              <a:t>Linux</a:t>
            </a:r>
            <a:r>
              <a:rPr lang="zh-CN" altLang="en-US"/>
              <a:t>命令介绍（一）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5DFC8248-49B7-64E9-12E0-0A9EC0AAF2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90800" y="1371600"/>
            <a:ext cx="7848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chemeClr val="tx2"/>
                </a:solidFill>
                <a:latin typeface="黑体" panose="02010609060101010101" pitchFamily="49" charset="-122"/>
              </a:rPr>
              <a:t>ls</a:t>
            </a: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dirty="0">
                <a:latin typeface="黑体" panose="02010609060101010101" pitchFamily="49" charset="-122"/>
              </a:rPr>
              <a:t>显示指定工作目录下之内容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dirty="0" err="1">
                <a:solidFill>
                  <a:schemeClr val="tx2"/>
                </a:solidFill>
                <a:latin typeface="黑体" panose="02010609060101010101" pitchFamily="49" charset="-122"/>
              </a:rPr>
              <a:t>dir</a:t>
            </a: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</a:rPr>
              <a:t>命令</a:t>
            </a:r>
            <a:r>
              <a:rPr lang="en-US" altLang="zh-CN" dirty="0">
                <a:solidFill>
                  <a:schemeClr val="tx2"/>
                </a:solidFill>
                <a:latin typeface="黑体" panose="02010609060101010101" pitchFamily="49" charset="-122"/>
              </a:rPr>
              <a:t>:</a:t>
            </a:r>
            <a:r>
              <a:rPr lang="zh-CN" altLang="en-US" dirty="0">
                <a:latin typeface="黑体" panose="02010609060101010101" pitchFamily="49" charset="-122"/>
              </a:rPr>
              <a:t>同 </a:t>
            </a:r>
            <a:r>
              <a:rPr lang="en-US" altLang="zh-CN" dirty="0">
                <a:latin typeface="黑体" panose="02010609060101010101" pitchFamily="49" charset="-122"/>
              </a:rPr>
              <a:t>ls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chemeClr val="tx2"/>
                </a:solidFill>
                <a:latin typeface="黑体" panose="02010609060101010101" pitchFamily="49" charset="-122"/>
              </a:rPr>
              <a:t>cd</a:t>
            </a: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</a:rPr>
              <a:t>命令</a:t>
            </a:r>
            <a:r>
              <a:rPr lang="zh-CN" altLang="en-US" dirty="0">
                <a:latin typeface="黑体" panose="02010609060101010101" pitchFamily="49" charset="-122"/>
              </a:rPr>
              <a:t>：变换工作目录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dirty="0" err="1">
                <a:solidFill>
                  <a:schemeClr val="tx2"/>
                </a:solidFill>
                <a:latin typeface="黑体" panose="02010609060101010101" pitchFamily="49" charset="-122"/>
              </a:rPr>
              <a:t>pwd</a:t>
            </a: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</a:rPr>
              <a:t>命令</a:t>
            </a:r>
            <a:r>
              <a:rPr lang="en-US" altLang="zh-CN" dirty="0">
                <a:solidFill>
                  <a:schemeClr val="tx2"/>
                </a:solidFill>
                <a:latin typeface="黑体" panose="02010609060101010101" pitchFamily="49" charset="-122"/>
              </a:rPr>
              <a:t>:</a:t>
            </a:r>
            <a:r>
              <a:rPr lang="zh-CN" altLang="en-US" dirty="0">
                <a:latin typeface="黑体" panose="02010609060101010101" pitchFamily="49" charset="-122"/>
              </a:rPr>
              <a:t>显示用户当前的工作路径，显示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dirty="0">
                <a:latin typeface="黑体" panose="02010609060101010101" pitchFamily="49" charset="-122"/>
              </a:rPr>
              <a:t>           出完整的当前活动目录名称。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chemeClr val="tx2"/>
                </a:solidFill>
              </a:rPr>
              <a:t>clear</a:t>
            </a:r>
            <a:r>
              <a:rPr lang="zh-CN" altLang="en-US" dirty="0">
                <a:solidFill>
                  <a:schemeClr val="tx2"/>
                </a:solidFill>
              </a:rPr>
              <a:t>命令：</a:t>
            </a:r>
            <a:r>
              <a:rPr lang="zh-CN" altLang="en-US" dirty="0">
                <a:latin typeface="黑体" panose="02010609060101010101" pitchFamily="49" charset="-122"/>
              </a:rPr>
              <a:t>在允许的情况下清除屏幕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chemeClr val="tx2"/>
                </a:solidFill>
                <a:latin typeface="黑体" panose="02010609060101010101" pitchFamily="49" charset="-122"/>
              </a:rPr>
              <a:t>man</a:t>
            </a: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</a:rPr>
              <a:t>查看指令用法的</a:t>
            </a:r>
            <a:r>
              <a:rPr lang="en-US" altLang="zh-CN" dirty="0">
                <a:latin typeface="黑体" panose="02010609060101010101" pitchFamily="49" charset="-122"/>
              </a:rPr>
              <a:t>help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dirty="0" err="1">
                <a:solidFill>
                  <a:schemeClr val="tx2"/>
                </a:solidFill>
                <a:latin typeface="黑体" panose="02010609060101010101" pitchFamily="49" charset="-122"/>
              </a:rPr>
              <a:t>mkdir</a:t>
            </a: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dirty="0">
                <a:latin typeface="黑体" panose="02010609060101010101" pitchFamily="49" charset="-122"/>
              </a:rPr>
              <a:t>用来建立新的目录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dirty="0" err="1">
                <a:solidFill>
                  <a:schemeClr val="tx2"/>
                </a:solidFill>
                <a:latin typeface="黑体" panose="02010609060101010101" pitchFamily="49" charset="-122"/>
              </a:rPr>
              <a:t>rmdir</a:t>
            </a: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dirty="0">
                <a:latin typeface="黑体" panose="02010609060101010101" pitchFamily="49" charset="-122"/>
              </a:rPr>
              <a:t>用来删除已建立的目录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en-US" altLang="zh-CN" dirty="0">
              <a:latin typeface="黑体" panose="02010609060101010101" pitchFamily="49" charset="-122"/>
            </a:endParaRPr>
          </a:p>
        </p:txBody>
      </p:sp>
      <p:sp>
        <p:nvSpPr>
          <p:cNvPr id="19460" name="灯片编号占位符 1">
            <a:extLst>
              <a:ext uri="{FF2B5EF4-FFF2-40B4-BE49-F238E27FC236}">
                <a16:creationId xmlns:a16="http://schemas.microsoft.com/office/drawing/2014/main" id="{2FE223FA-202D-9E96-AA97-63A0F27E00E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4A389A-EB3C-4990-AF6E-18154415802C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E38CC3FE-DF53-51CB-F232-E9C5FF31E1A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      </a:t>
            </a:r>
            <a:r>
              <a:rPr lang="zh-CN" altLang="en-US"/>
              <a:t>常用</a:t>
            </a:r>
            <a:r>
              <a:rPr lang="en-US" altLang="zh-CN"/>
              <a:t>Linux</a:t>
            </a:r>
            <a:r>
              <a:rPr lang="zh-CN" altLang="en-US"/>
              <a:t>命令介绍（二）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E8E3864B-B212-5949-6596-570F61C3BC8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44437" y="1690688"/>
            <a:ext cx="8749145" cy="4351338"/>
          </a:xfrm>
        </p:spPr>
        <p:txBody>
          <a:bodyPr>
            <a:normAutofit/>
          </a:bodyPr>
          <a:lstStyle/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  <a:latin typeface="黑体" panose="02010609060101010101" pitchFamily="49" charset="-122"/>
              </a:rPr>
              <a:t>rm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   </a:t>
            </a:r>
            <a:r>
              <a:rPr lang="zh-CN" altLang="en-US" sz="2400" dirty="0">
                <a:latin typeface="黑体" panose="02010609060101010101" pitchFamily="49" charset="-122"/>
              </a:rPr>
              <a:t>删除文档及目录。</a:t>
            </a:r>
            <a:endParaRPr lang="zh-CN" altLang="en-US" sz="2400" dirty="0">
              <a:solidFill>
                <a:schemeClr val="tx2"/>
              </a:solidFill>
              <a:latin typeface="黑体" panose="02010609060101010101" pitchFamily="49" charset="-122"/>
            </a:endParaRP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  <a:latin typeface="黑体" panose="02010609060101010101" pitchFamily="49" charset="-122"/>
              </a:rPr>
              <a:t>touch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</a:t>
            </a:r>
            <a:r>
              <a:rPr lang="en-US" altLang="zh-CN" sz="2400" dirty="0">
                <a:solidFill>
                  <a:schemeClr val="tx2"/>
                </a:solidFill>
                <a:latin typeface="黑体" panose="02010609060101010101" pitchFamily="49" charset="-122"/>
              </a:rPr>
              <a:t>: </a:t>
            </a:r>
            <a:r>
              <a:rPr lang="zh-CN" altLang="en-US" sz="2400" dirty="0">
                <a:latin typeface="黑体" panose="02010609060101010101" pitchFamily="49" charset="-122"/>
              </a:rPr>
              <a:t>创建一个空白文件或改变已有文件的时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pitchFamily="49" charset="-122"/>
              </a:rPr>
              <a:t>             间戳</a:t>
            </a:r>
            <a:endParaRPr lang="zh-CN" altLang="en-US" sz="2400" dirty="0">
              <a:solidFill>
                <a:schemeClr val="tx2"/>
              </a:solidFill>
              <a:latin typeface="黑体" panose="02010609060101010101" pitchFamily="49" charset="-122"/>
            </a:endParaRP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  <a:latin typeface="黑体" panose="02010609060101010101" pitchFamily="49" charset="-122"/>
              </a:rPr>
              <a:t>cp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 dirty="0">
                <a:latin typeface="黑体" panose="02010609060101010101" pitchFamily="49" charset="-122"/>
              </a:rPr>
              <a:t>复制文件</a:t>
            </a:r>
            <a:r>
              <a:rPr lang="en-US" altLang="zh-CN" sz="2400" dirty="0">
                <a:latin typeface="黑体" panose="02010609060101010101" pitchFamily="49" charset="-122"/>
              </a:rPr>
              <a:t>(</a:t>
            </a:r>
            <a:r>
              <a:rPr lang="zh-CN" altLang="en-US" sz="2400" dirty="0">
                <a:latin typeface="黑体" panose="02010609060101010101" pitchFamily="49" charset="-122"/>
              </a:rPr>
              <a:t>或者目录等</a:t>
            </a:r>
            <a:r>
              <a:rPr lang="en-US" altLang="zh-CN" sz="2400" dirty="0">
                <a:latin typeface="黑体" panose="02010609060101010101" pitchFamily="49" charset="-122"/>
              </a:rPr>
              <a:t>)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  <a:latin typeface="黑体" panose="02010609060101010101" pitchFamily="49" charset="-122"/>
              </a:rPr>
              <a:t>mv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 dirty="0">
                <a:latin typeface="黑体" panose="02010609060101010101" pitchFamily="49" charset="-122"/>
              </a:rPr>
              <a:t>移动目录或文件 </a:t>
            </a:r>
            <a:endParaRPr lang="zh-CN" altLang="en-US" sz="2400" dirty="0">
              <a:solidFill>
                <a:schemeClr val="tx2"/>
              </a:solidFill>
            </a:endParaRP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</a:rPr>
              <a:t>ln</a:t>
            </a:r>
            <a:r>
              <a:rPr lang="zh-CN" altLang="en-US" sz="2400" dirty="0">
                <a:solidFill>
                  <a:schemeClr val="tx2"/>
                </a:solidFill>
              </a:rPr>
              <a:t>命令： </a:t>
            </a:r>
            <a:r>
              <a:rPr lang="zh-CN" altLang="en-US" sz="2400" dirty="0">
                <a:latin typeface="黑体" panose="02010609060101010101" pitchFamily="49" charset="-122"/>
              </a:rPr>
              <a:t>为某一个文件在另外一个位置建立一个同步的链接。 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 err="1">
                <a:solidFill>
                  <a:schemeClr val="tx2"/>
                </a:solidFill>
              </a:rPr>
              <a:t>chmod</a:t>
            </a:r>
            <a:r>
              <a:rPr lang="zh-CN" altLang="en-US" sz="2400" dirty="0">
                <a:solidFill>
                  <a:schemeClr val="tx2"/>
                </a:solidFill>
              </a:rPr>
              <a:t>命令</a:t>
            </a:r>
            <a:r>
              <a:rPr lang="en-US" altLang="zh-CN" sz="2400" dirty="0">
                <a:solidFill>
                  <a:schemeClr val="tx2"/>
                </a:solidFill>
              </a:rPr>
              <a:t>: </a:t>
            </a:r>
            <a:r>
              <a:rPr lang="zh-CN" altLang="en-US" sz="2400" dirty="0"/>
              <a:t>修改文件或目录的权限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 err="1">
                <a:solidFill>
                  <a:schemeClr val="tx2"/>
                </a:solidFill>
              </a:rPr>
              <a:t>chown</a:t>
            </a:r>
            <a:r>
              <a:rPr lang="zh-CN" altLang="en-US" sz="2400" dirty="0">
                <a:solidFill>
                  <a:schemeClr val="tx2"/>
                </a:solidFill>
              </a:rPr>
              <a:t>命令</a:t>
            </a:r>
            <a:r>
              <a:rPr lang="en-US" altLang="zh-CN" sz="2400" dirty="0">
                <a:solidFill>
                  <a:schemeClr val="tx2"/>
                </a:solidFill>
              </a:rPr>
              <a:t>:  </a:t>
            </a:r>
            <a:r>
              <a:rPr lang="zh-CN" altLang="en-US" sz="2400" dirty="0"/>
              <a:t>修改文件或目录所属的用户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 err="1">
                <a:solidFill>
                  <a:schemeClr val="tx2"/>
                </a:solidFill>
              </a:rPr>
              <a:t>chgrp</a:t>
            </a:r>
            <a:r>
              <a:rPr lang="zh-CN" altLang="en-US" sz="2400" dirty="0">
                <a:solidFill>
                  <a:schemeClr val="tx2"/>
                </a:solidFill>
              </a:rPr>
              <a:t>命令</a:t>
            </a:r>
            <a:r>
              <a:rPr lang="en-US" altLang="zh-CN" sz="2400" dirty="0">
                <a:solidFill>
                  <a:schemeClr val="tx2"/>
                </a:solidFill>
              </a:rPr>
              <a:t>:   </a:t>
            </a:r>
            <a:r>
              <a:rPr lang="zh-CN" altLang="en-US" sz="2400" dirty="0"/>
              <a:t>修改文件或目录所属的工作组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zh-CN" sz="2400" dirty="0">
              <a:solidFill>
                <a:schemeClr val="tx2"/>
              </a:solidFill>
            </a:endParaRPr>
          </a:p>
        </p:txBody>
      </p:sp>
      <p:sp>
        <p:nvSpPr>
          <p:cNvPr id="20484" name="灯片编号占位符 1">
            <a:extLst>
              <a:ext uri="{FF2B5EF4-FFF2-40B4-BE49-F238E27FC236}">
                <a16:creationId xmlns:a16="http://schemas.microsoft.com/office/drawing/2014/main" id="{2DB1C5AF-0254-E792-E8CD-E47D147EAEB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40E5D9B-C8BD-427A-A8E9-FEF06CD94EEA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F99BD49-0975-A5C7-E9E7-2D43954769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228601"/>
            <a:ext cx="7772400" cy="874713"/>
          </a:xfrm>
        </p:spPr>
        <p:txBody>
          <a:bodyPr/>
          <a:lstStyle/>
          <a:p>
            <a:pPr algn="ctr" eaLnBrk="1" hangingPunct="1"/>
            <a:r>
              <a:rPr lang="zh-CN" altLang="en-US">
                <a:latin typeface="黑体" panose="02010609060101010101" pitchFamily="49" charset="-122"/>
              </a:rPr>
              <a:t>常用</a:t>
            </a:r>
            <a:r>
              <a:rPr lang="en-US" altLang="zh-CN">
                <a:latin typeface="黑体" panose="02010609060101010101" pitchFamily="49" charset="-122"/>
              </a:rPr>
              <a:t>Linux</a:t>
            </a:r>
            <a:r>
              <a:rPr lang="zh-CN" altLang="en-US">
                <a:latin typeface="黑体" panose="02010609060101010101" pitchFamily="49" charset="-122"/>
              </a:rPr>
              <a:t>命令介绍（三）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261B85C-91F7-B129-7624-A794D0D1CC4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424113" y="1484313"/>
            <a:ext cx="7772400" cy="4267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</a:rPr>
              <a:t>more</a:t>
            </a:r>
            <a:r>
              <a:rPr lang="zh-CN" altLang="en-US" sz="2400" dirty="0">
                <a:solidFill>
                  <a:schemeClr val="tx2"/>
                </a:solidFill>
              </a:rPr>
              <a:t>命令：</a:t>
            </a:r>
            <a:r>
              <a:rPr lang="zh-CN" altLang="en-US" sz="2400" dirty="0">
                <a:latin typeface="黑体" panose="02010609060101010101" pitchFamily="49" charset="-122"/>
              </a:rPr>
              <a:t>使超过一页的文件临时停留在屏幕，按任 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pitchFamily="49" charset="-122"/>
              </a:rPr>
              <a:t>			何的一个键以后继续显示</a:t>
            </a:r>
            <a:r>
              <a:rPr lang="zh-CN" altLang="en-US" sz="2400" dirty="0">
                <a:solidFill>
                  <a:schemeClr val="bg2"/>
                </a:solidFill>
              </a:rPr>
              <a:t>。 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</a:rPr>
              <a:t>less</a:t>
            </a:r>
            <a:r>
              <a:rPr lang="zh-CN" altLang="en-US" sz="2400" dirty="0">
                <a:solidFill>
                  <a:schemeClr val="tx2"/>
                </a:solidFill>
              </a:rPr>
              <a:t>命令：</a:t>
            </a:r>
            <a:r>
              <a:rPr lang="zh-CN" altLang="en-US" sz="2400" dirty="0">
                <a:latin typeface="黑体" panose="02010609060101010101" pitchFamily="49" charset="-122"/>
              </a:rPr>
              <a:t>显示文件内容，可以上下翻页显示。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</a:rPr>
              <a:t>head</a:t>
            </a:r>
            <a:r>
              <a:rPr lang="zh-CN" altLang="en-US" sz="2400" dirty="0">
                <a:solidFill>
                  <a:schemeClr val="tx2"/>
                </a:solidFill>
              </a:rPr>
              <a:t>命令：</a:t>
            </a:r>
            <a:r>
              <a:rPr lang="zh-CN" altLang="en-US" sz="2400" dirty="0">
                <a:latin typeface="黑体" panose="02010609060101010101" pitchFamily="49" charset="-122"/>
              </a:rPr>
              <a:t>显示文件前</a:t>
            </a:r>
            <a:r>
              <a:rPr lang="en-US" altLang="zh-CN" sz="2400" dirty="0">
                <a:latin typeface="黑体" panose="02010609060101010101" pitchFamily="49" charset="-122"/>
              </a:rPr>
              <a:t>10</a:t>
            </a:r>
            <a:r>
              <a:rPr lang="zh-CN" altLang="en-US" sz="2400" dirty="0">
                <a:latin typeface="黑体" panose="02010609060101010101" pitchFamily="49" charset="-122"/>
              </a:rPr>
              <a:t>行内容。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</a:rPr>
              <a:t>tail</a:t>
            </a:r>
            <a:r>
              <a:rPr lang="zh-CN" altLang="en-US" sz="2400" dirty="0">
                <a:solidFill>
                  <a:schemeClr val="tx2"/>
                </a:solidFill>
              </a:rPr>
              <a:t>命令：</a:t>
            </a:r>
            <a:r>
              <a:rPr lang="zh-CN" altLang="en-US" sz="2400" dirty="0">
                <a:latin typeface="黑体" panose="02010609060101010101" pitchFamily="49" charset="-122"/>
              </a:rPr>
              <a:t>显示文件后</a:t>
            </a:r>
            <a:r>
              <a:rPr lang="en-US" altLang="zh-CN" sz="2400" dirty="0">
                <a:latin typeface="黑体" panose="02010609060101010101" pitchFamily="49" charset="-122"/>
              </a:rPr>
              <a:t>10</a:t>
            </a:r>
            <a:r>
              <a:rPr lang="zh-CN" altLang="en-US" sz="2400" dirty="0">
                <a:latin typeface="黑体" panose="02010609060101010101" pitchFamily="49" charset="-122"/>
              </a:rPr>
              <a:t>行内容。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  <a:latin typeface="黑体" panose="02010609060101010101" pitchFamily="49" charset="-122"/>
              </a:rPr>
              <a:t>cat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 dirty="0">
                <a:latin typeface="黑体" panose="02010609060101010101" pitchFamily="49" charset="-122"/>
              </a:rPr>
              <a:t>把文档串连后传到基本输出，或者将几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pitchFamily="49" charset="-122"/>
              </a:rPr>
              <a:t>		     个文档连接利用重定向符</a:t>
            </a:r>
            <a:r>
              <a:rPr lang="zh-CN" altLang="en-US" sz="2400" dirty="0">
                <a:latin typeface="Times New Roman" panose="02020603050405020304" pitchFamily="18" charset="0"/>
              </a:rPr>
              <a:t>‘</a:t>
            </a:r>
            <a:r>
              <a:rPr lang="en-US" altLang="zh-CN" sz="2400" dirty="0">
                <a:latin typeface="黑体" panose="02010609060101010101" pitchFamily="49" charset="-122"/>
              </a:rPr>
              <a:t>&gt;</a:t>
            </a:r>
            <a:r>
              <a:rPr lang="en-US" altLang="zh-CN" sz="2400" dirty="0">
                <a:latin typeface="Times New Roman" panose="02020603050405020304" pitchFamily="18" charset="0"/>
              </a:rPr>
              <a:t>’</a:t>
            </a:r>
            <a:r>
              <a:rPr lang="zh-CN" altLang="en-US" sz="2400" dirty="0">
                <a:latin typeface="黑体" panose="02010609060101010101" pitchFamily="49" charset="-122"/>
              </a:rPr>
              <a:t>定向到输出文档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  <a:latin typeface="黑体" panose="02010609060101010101" pitchFamily="49" charset="-122"/>
              </a:rPr>
              <a:t>find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 dirty="0">
                <a:latin typeface="黑体" panose="02010609060101010101" pitchFamily="49" charset="-122"/>
              </a:rPr>
              <a:t>在指定的路径上搜索指定的文件和目录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  <a:latin typeface="黑体" panose="02010609060101010101" pitchFamily="49" charset="-122"/>
              </a:rPr>
              <a:t>locate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 dirty="0">
                <a:latin typeface="黑体" panose="02010609060101010101" pitchFamily="49" charset="-122"/>
              </a:rPr>
              <a:t>查找文件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  <a:latin typeface="黑体" panose="02010609060101010101" pitchFamily="49" charset="-122"/>
              </a:rPr>
              <a:t>grep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 dirty="0">
                <a:latin typeface="黑体" panose="02010609060101010101" pitchFamily="49" charset="-122"/>
              </a:rPr>
              <a:t>在文件中搜索匹配的行并输出，一般用于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pitchFamily="49" charset="-122"/>
              </a:rPr>
              <a:t>             过滤先前的结果</a:t>
            </a:r>
            <a:endParaRPr lang="zh-CN" altLang="en-US" sz="2400" dirty="0">
              <a:solidFill>
                <a:schemeClr val="bg2"/>
              </a:solidFill>
            </a:endParaRP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zh-CN" sz="2400" dirty="0">
              <a:solidFill>
                <a:schemeClr val="bg2"/>
              </a:solidFill>
            </a:endParaRPr>
          </a:p>
        </p:txBody>
      </p:sp>
      <p:sp>
        <p:nvSpPr>
          <p:cNvPr id="21508" name="灯片编号占位符 1">
            <a:extLst>
              <a:ext uri="{FF2B5EF4-FFF2-40B4-BE49-F238E27FC236}">
                <a16:creationId xmlns:a16="http://schemas.microsoft.com/office/drawing/2014/main" id="{3D9FF62D-CDB9-7E1D-225A-A94E61E3E3A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52CBFC6-3F59-4584-A593-67CA9343962A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92C47857-52DC-698E-840C-B4FEB6C4682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304800"/>
            <a:ext cx="7772400" cy="762000"/>
          </a:xfrm>
        </p:spPr>
        <p:txBody>
          <a:bodyPr/>
          <a:lstStyle/>
          <a:p>
            <a:pPr algn="ctr" eaLnBrk="1" hangingPunct="1"/>
            <a:r>
              <a:rPr lang="zh-CN" altLang="en-US">
                <a:latin typeface="黑体" panose="02010609060101010101" pitchFamily="49" charset="-122"/>
              </a:rPr>
              <a:t>常用</a:t>
            </a:r>
            <a:r>
              <a:rPr lang="en-US" altLang="zh-CN">
                <a:latin typeface="黑体" panose="02010609060101010101" pitchFamily="49" charset="-122"/>
              </a:rPr>
              <a:t>Linux</a:t>
            </a:r>
            <a:r>
              <a:rPr lang="zh-CN" altLang="en-US">
                <a:latin typeface="黑体" panose="02010609060101010101" pitchFamily="49" charset="-122"/>
              </a:rPr>
              <a:t>命令介绍（四）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EF06DB66-41EB-10E4-C8F1-8EA2B3CC4BA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705100" y="1490663"/>
            <a:ext cx="6781800" cy="4495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  <a:latin typeface="黑体" panose="02010609060101010101" pitchFamily="49" charset="-122"/>
              </a:rPr>
              <a:t>who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200" dirty="0">
                <a:latin typeface="黑体" panose="02010609060101010101" pitchFamily="49" charset="-122"/>
              </a:rPr>
              <a:t>显示已经登录的用户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  <a:latin typeface="黑体" panose="02010609060101010101" pitchFamily="49" charset="-122"/>
              </a:rPr>
              <a:t>finger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200" dirty="0">
                <a:latin typeface="黑体" panose="02010609060101010101" pitchFamily="49" charset="-122"/>
              </a:rPr>
              <a:t>查询用户信息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 err="1">
                <a:solidFill>
                  <a:schemeClr val="tx2"/>
                </a:solidFill>
                <a:latin typeface="黑体" panose="02010609060101010101" pitchFamily="49" charset="-122"/>
              </a:rPr>
              <a:t>su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200" dirty="0">
                <a:latin typeface="黑体" panose="02010609060101010101" pitchFamily="49" charset="-122"/>
              </a:rPr>
              <a:t>在不注消的情况切换用户身份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 err="1">
                <a:solidFill>
                  <a:schemeClr val="tx2"/>
                </a:solidFill>
                <a:latin typeface="黑体" panose="02010609060101010101" pitchFamily="49" charset="-122"/>
              </a:rPr>
              <a:t>sudo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</a:t>
            </a:r>
            <a:r>
              <a:rPr lang="zh-CN" altLang="en-US" sz="2400" dirty="0">
                <a:solidFill>
                  <a:schemeClr val="bg2"/>
                </a:solidFill>
                <a:latin typeface="黑体" panose="02010609060101010101" pitchFamily="49" charset="-122"/>
              </a:rPr>
              <a:t>：</a:t>
            </a:r>
            <a:r>
              <a:rPr lang="zh-CN" altLang="en-US" sz="2400" dirty="0">
                <a:latin typeface="黑体" panose="02010609060101010101" pitchFamily="49" charset="-122"/>
              </a:rPr>
              <a:t>以另一个用户的身份执行某个命令</a:t>
            </a:r>
            <a:endParaRPr lang="zh-CN" altLang="en-US" sz="2400" dirty="0">
              <a:solidFill>
                <a:schemeClr val="bg2"/>
              </a:solidFill>
              <a:latin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  <a:latin typeface="黑体" panose="02010609060101010101" pitchFamily="49" charset="-122"/>
              </a:rPr>
              <a:t>passwd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200" dirty="0">
                <a:latin typeface="黑体" panose="02010609060101010101" pitchFamily="49" charset="-122"/>
              </a:rPr>
              <a:t>修改用户的登录口令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 err="1">
                <a:solidFill>
                  <a:schemeClr val="tx2"/>
                </a:solidFill>
                <a:latin typeface="黑体" panose="02010609060101010101" pitchFamily="49" charset="-122"/>
              </a:rPr>
              <a:t>gpasswd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200" dirty="0">
                <a:latin typeface="黑体" panose="02010609060101010101" pitchFamily="49" charset="-122"/>
              </a:rPr>
              <a:t>修改工作组的口令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  <a:latin typeface="黑体" panose="02010609060101010101" pitchFamily="49" charset="-122"/>
              </a:rPr>
              <a:t>date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200" dirty="0">
                <a:latin typeface="黑体" panose="02010609060101010101" pitchFamily="49" charset="-122"/>
              </a:rPr>
              <a:t>显示和设置系统日期和时间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  <a:latin typeface="黑体" panose="02010609060101010101" pitchFamily="49" charset="-122"/>
              </a:rPr>
              <a:t>free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200" dirty="0">
                <a:latin typeface="黑体" panose="02010609060101010101" pitchFamily="49" charset="-122"/>
              </a:rPr>
              <a:t>查看当前系统内存的使用情况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  <a:latin typeface="黑体" panose="02010609060101010101" pitchFamily="49" charset="-122"/>
              </a:rPr>
              <a:t>logout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 dirty="0">
                <a:latin typeface="黑体" panose="02010609060101010101" pitchFamily="49" charset="-122"/>
              </a:rPr>
              <a:t>将当前用户从终端系统中注销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en-US" altLang="zh-CN" sz="2400" dirty="0">
              <a:solidFill>
                <a:schemeClr val="bg2"/>
              </a:solidFill>
              <a:latin typeface="黑体" panose="02010609060101010101" pitchFamily="49" charset="-122"/>
            </a:endParaRPr>
          </a:p>
        </p:txBody>
      </p:sp>
      <p:sp>
        <p:nvSpPr>
          <p:cNvPr id="22532" name="灯片编号占位符 1">
            <a:extLst>
              <a:ext uri="{FF2B5EF4-FFF2-40B4-BE49-F238E27FC236}">
                <a16:creationId xmlns:a16="http://schemas.microsoft.com/office/drawing/2014/main" id="{D7BAEDF2-B4F5-D462-12C7-415B8C16EF7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1764DBD-8909-4A2C-A185-3713405BB800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B4679A4-11EF-0690-9B93-C3EC4FC29CE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304800"/>
            <a:ext cx="7772400" cy="762000"/>
          </a:xfrm>
        </p:spPr>
        <p:txBody>
          <a:bodyPr/>
          <a:lstStyle/>
          <a:p>
            <a:pPr algn="ctr" eaLnBrk="1" hangingPunct="1"/>
            <a:r>
              <a:rPr lang="zh-CN" altLang="en-US"/>
              <a:t>常用</a:t>
            </a:r>
            <a:r>
              <a:rPr lang="en-US" altLang="zh-CN"/>
              <a:t>Linux</a:t>
            </a:r>
            <a:r>
              <a:rPr lang="zh-CN" altLang="en-US"/>
              <a:t>命令介绍（五）</a:t>
            </a:r>
          </a:p>
        </p:txBody>
      </p:sp>
      <p:sp>
        <p:nvSpPr>
          <p:cNvPr id="23555" name="Rectangle 4">
            <a:extLst>
              <a:ext uri="{FF2B5EF4-FFF2-40B4-BE49-F238E27FC236}">
                <a16:creationId xmlns:a16="http://schemas.microsoft.com/office/drawing/2014/main" id="{7A4C83EB-76C1-DBF4-9107-B5BA6EA90B2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</p:txBody>
      </p:sp>
      <p:sp>
        <p:nvSpPr>
          <p:cNvPr id="23556" name="Rectangle 5">
            <a:extLst>
              <a:ext uri="{FF2B5EF4-FFF2-40B4-BE49-F238E27FC236}">
                <a16:creationId xmlns:a16="http://schemas.microsoft.com/office/drawing/2014/main" id="{C6863A6D-88AA-E208-A8B6-7E6CF83F998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25725" y="1497013"/>
            <a:ext cx="7391400" cy="44196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>
                <a:solidFill>
                  <a:schemeClr val="tx2"/>
                </a:solidFill>
                <a:latin typeface="黑体" panose="02010609060101010101" pitchFamily="49" charset="-122"/>
              </a:rPr>
              <a:t>shutdown</a:t>
            </a:r>
            <a:r>
              <a:rPr lang="zh-CN" altLang="en-US" sz="240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>
                <a:latin typeface="黑体" panose="02010609060101010101" pitchFamily="49" charset="-122"/>
              </a:rPr>
              <a:t>关机或重启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>
                <a:solidFill>
                  <a:schemeClr val="tx2"/>
                </a:solidFill>
                <a:latin typeface="黑体" panose="02010609060101010101" pitchFamily="49" charset="-122"/>
              </a:rPr>
              <a:t>halt</a:t>
            </a:r>
            <a:r>
              <a:rPr lang="zh-CN" altLang="en-US" sz="2400">
                <a:solidFill>
                  <a:schemeClr val="tx2"/>
                </a:solidFill>
                <a:latin typeface="黑体" panose="02010609060101010101" pitchFamily="49" charset="-122"/>
              </a:rPr>
              <a:t>命令：   </a:t>
            </a:r>
            <a:r>
              <a:rPr lang="zh-CN" altLang="en-US" sz="2400">
                <a:latin typeface="黑体" panose="02010609060101010101" pitchFamily="49" charset="-122"/>
              </a:rPr>
              <a:t>停机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>
                <a:solidFill>
                  <a:schemeClr val="tx2"/>
                </a:solidFill>
                <a:latin typeface="黑体" panose="02010609060101010101" pitchFamily="49" charset="-122"/>
              </a:rPr>
              <a:t>reboot</a:t>
            </a:r>
            <a:r>
              <a:rPr lang="zh-CN" altLang="en-US" sz="240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>
                <a:latin typeface="黑体" panose="02010609060101010101" pitchFamily="49" charset="-122"/>
              </a:rPr>
              <a:t>重启命令 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>
                <a:solidFill>
                  <a:schemeClr val="tx2"/>
                </a:solidFill>
                <a:latin typeface="黑体" panose="02010609060101010101" pitchFamily="49" charset="-122"/>
              </a:rPr>
              <a:t>init</a:t>
            </a:r>
            <a:r>
              <a:rPr lang="zh-CN" altLang="en-US" sz="240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>
                <a:latin typeface="黑体" panose="02010609060101010101" pitchFamily="49" charset="-122"/>
              </a:rPr>
              <a:t>改变当间用户的运行级别</a:t>
            </a:r>
            <a:endParaRPr lang="zh-CN" altLang="en-US" sz="2400">
              <a:solidFill>
                <a:schemeClr val="tx2"/>
              </a:solidFill>
              <a:latin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>
                <a:solidFill>
                  <a:schemeClr val="tx2"/>
                </a:solidFill>
                <a:latin typeface="黑体" panose="02010609060101010101" pitchFamily="49" charset="-122"/>
              </a:rPr>
              <a:t>lpd</a:t>
            </a:r>
            <a:r>
              <a:rPr lang="zh-CN" altLang="en-US" sz="240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>
                <a:latin typeface="黑体" panose="02010609060101010101" pitchFamily="49" charset="-122"/>
              </a:rPr>
              <a:t>根据 </a:t>
            </a:r>
            <a:r>
              <a:rPr lang="en-US" altLang="zh-CN" sz="2400">
                <a:latin typeface="黑体" panose="02010609060101010101" pitchFamily="49" charset="-122"/>
              </a:rPr>
              <a:t>/etc/printcap </a:t>
            </a:r>
            <a:r>
              <a:rPr lang="zh-CN" altLang="en-US" sz="2400">
                <a:latin typeface="黑体" panose="02010609060101010101" pitchFamily="49" charset="-122"/>
              </a:rPr>
              <a:t>的内容来管理本地		或远端的打印机 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>
                <a:solidFill>
                  <a:schemeClr val="tx2"/>
                </a:solidFill>
                <a:latin typeface="黑体" panose="02010609060101010101" pitchFamily="49" charset="-122"/>
              </a:rPr>
              <a:t>lpq</a:t>
            </a:r>
            <a:r>
              <a:rPr lang="zh-CN" altLang="en-US" sz="240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>
                <a:latin typeface="黑体" panose="02010609060101010101" pitchFamily="49" charset="-122"/>
              </a:rPr>
              <a:t>显示打印机缓冲队列中未完成的工作 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>
                <a:solidFill>
                  <a:schemeClr val="tx2"/>
                </a:solidFill>
                <a:latin typeface="黑体" panose="02010609060101010101" pitchFamily="49" charset="-122"/>
              </a:rPr>
              <a:t>lprm</a:t>
            </a:r>
            <a:r>
              <a:rPr lang="zh-CN" altLang="en-US" sz="240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>
                <a:latin typeface="黑体" panose="02010609060101010101" pitchFamily="49" charset="-122"/>
              </a:rPr>
              <a:t>删除打印缓冲队列中的工作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>
                <a:solidFill>
                  <a:schemeClr val="tx2"/>
                </a:solidFill>
                <a:latin typeface="黑体" panose="02010609060101010101" pitchFamily="49" charset="-122"/>
              </a:rPr>
              <a:t>ftp</a:t>
            </a:r>
            <a:r>
              <a:rPr lang="zh-CN" altLang="en-US" sz="240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>
                <a:latin typeface="黑体" panose="02010609060101010101" pitchFamily="49" charset="-122"/>
              </a:rPr>
              <a:t>用户通过 </a:t>
            </a:r>
            <a:r>
              <a:rPr lang="en-US" altLang="zh-CN" sz="2400">
                <a:latin typeface="黑体" panose="02010609060101010101" pitchFamily="49" charset="-122"/>
              </a:rPr>
              <a:t>ftp </a:t>
            </a:r>
            <a:r>
              <a:rPr lang="zh-CN" altLang="en-US" sz="2400">
                <a:latin typeface="黑体" panose="02010609060101010101" pitchFamily="49" charset="-122"/>
              </a:rPr>
              <a:t>这个程序来使用 </a:t>
            </a:r>
            <a:r>
              <a:rPr lang="en-US" altLang="zh-CN" sz="2400">
                <a:latin typeface="黑体" panose="02010609060101010101" pitchFamily="49" charset="-122"/>
              </a:rPr>
              <a:t>Internet 		</a:t>
            </a:r>
            <a:r>
              <a:rPr lang="zh-CN" altLang="en-US" sz="2400">
                <a:latin typeface="黑体" panose="02010609060101010101" pitchFamily="49" charset="-122"/>
              </a:rPr>
              <a:t>上的标准文件传输协议 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>
                <a:solidFill>
                  <a:schemeClr val="tx2"/>
                </a:solidFill>
                <a:latin typeface="黑体" panose="02010609060101010101" pitchFamily="49" charset="-122"/>
              </a:rPr>
              <a:t>telnet</a:t>
            </a:r>
            <a:r>
              <a:rPr lang="zh-CN" altLang="en-US" sz="240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>
                <a:latin typeface="黑体" panose="02010609060101010101" pitchFamily="49" charset="-122"/>
              </a:rPr>
              <a:t>远程登录命令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>
                <a:solidFill>
                  <a:schemeClr val="tx2"/>
                </a:solidFill>
                <a:latin typeface="黑体" panose="02010609060101010101" pitchFamily="49" charset="-122"/>
              </a:rPr>
              <a:t>mail</a:t>
            </a:r>
            <a:r>
              <a:rPr lang="zh-CN" altLang="en-US" sz="240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>
                <a:latin typeface="黑体" panose="02010609060101010101" pitchFamily="49" charset="-122"/>
              </a:rPr>
              <a:t>阅读和发送邮件给别的用户</a:t>
            </a:r>
          </a:p>
        </p:txBody>
      </p:sp>
      <p:sp>
        <p:nvSpPr>
          <p:cNvPr id="23557" name="灯片编号占位符 1">
            <a:extLst>
              <a:ext uri="{FF2B5EF4-FFF2-40B4-BE49-F238E27FC236}">
                <a16:creationId xmlns:a16="http://schemas.microsoft.com/office/drawing/2014/main" id="{37F0D3DD-AAE3-7F68-EDA7-ECE6BFA1006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BE0A2F8-F736-434D-926A-15AC229D7B66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6959D7AF-3B6D-5FBC-4EA1-234CEF3CB7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2200" y="304800"/>
            <a:ext cx="7772400" cy="762000"/>
          </a:xfrm>
        </p:spPr>
        <p:txBody>
          <a:bodyPr/>
          <a:lstStyle/>
          <a:p>
            <a:pPr algn="ctr" eaLnBrk="1" hangingPunct="1"/>
            <a:r>
              <a:rPr lang="zh-CN" altLang="en-US">
                <a:latin typeface="黑体" panose="02010609060101010101" pitchFamily="49" charset="-122"/>
              </a:rPr>
              <a:t>常用</a:t>
            </a:r>
            <a:r>
              <a:rPr lang="en-US" altLang="zh-CN">
                <a:latin typeface="黑体" panose="02010609060101010101" pitchFamily="49" charset="-122"/>
              </a:rPr>
              <a:t>Linux</a:t>
            </a:r>
            <a:r>
              <a:rPr lang="zh-CN" altLang="en-US">
                <a:latin typeface="黑体" panose="02010609060101010101" pitchFamily="49" charset="-122"/>
              </a:rPr>
              <a:t>命令介绍（六）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76014C79-8AB0-5A93-729F-729FC5E47F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C5CC3810-80A1-E53A-D631-951A7B61656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347913" y="1539874"/>
            <a:ext cx="8077200" cy="4701599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</a:rPr>
              <a:t>du</a:t>
            </a:r>
            <a:r>
              <a:rPr lang="zh-CN" altLang="en-US" sz="2400" dirty="0">
                <a:solidFill>
                  <a:schemeClr val="tx2"/>
                </a:solidFill>
              </a:rPr>
              <a:t>命令：</a:t>
            </a:r>
            <a:r>
              <a:rPr lang="zh-CN" altLang="en-US" sz="2400" dirty="0">
                <a:latin typeface="黑体" panose="02010609060101010101" pitchFamily="49" charset="-122"/>
              </a:rPr>
              <a:t>显示目前的目录所占的磁盘空间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 err="1">
                <a:solidFill>
                  <a:schemeClr val="tx2"/>
                </a:solidFill>
              </a:rPr>
              <a:t>df</a:t>
            </a:r>
            <a:r>
              <a:rPr lang="zh-CN" altLang="en-US" sz="2400" dirty="0">
                <a:solidFill>
                  <a:schemeClr val="tx2"/>
                </a:solidFill>
              </a:rPr>
              <a:t>命令：</a:t>
            </a:r>
            <a:r>
              <a:rPr lang="zh-CN" altLang="en-US" sz="2400" dirty="0">
                <a:latin typeface="黑体" panose="02010609060101010101" pitchFamily="49" charset="-122"/>
              </a:rPr>
              <a:t>显示目前磁盘剩余的磁盘空间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  <a:latin typeface="黑体" panose="02010609060101010101" pitchFamily="49" charset="-122"/>
              </a:rPr>
              <a:t>mount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 dirty="0">
                <a:latin typeface="黑体" panose="02010609060101010101" pitchFamily="49" charset="-122"/>
              </a:rPr>
              <a:t>将某个文件系统挂载到某个目录上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 err="1">
                <a:solidFill>
                  <a:schemeClr val="tx2"/>
                </a:solidFill>
                <a:latin typeface="黑体" panose="02010609060101010101" pitchFamily="49" charset="-122"/>
              </a:rPr>
              <a:t>umount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 dirty="0">
                <a:latin typeface="黑体" panose="02010609060101010101" pitchFamily="49" charset="-122"/>
              </a:rPr>
              <a:t>用于卸载已安装好的文件系统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  <a:latin typeface="黑体" panose="02010609060101010101" pitchFamily="49" charset="-122"/>
              </a:rPr>
              <a:t>tar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 dirty="0">
                <a:latin typeface="黑体" panose="02010609060101010101" pitchFamily="49" charset="-122"/>
              </a:rPr>
              <a:t>用于打包和解包某个目录和文件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  <a:latin typeface="黑体" panose="02010609060101010101" pitchFamily="49" charset="-122"/>
              </a:rPr>
              <a:t>rpm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 dirty="0">
                <a:latin typeface="黑体" panose="02010609060101010101" pitchFamily="49" charset="-122"/>
              </a:rPr>
              <a:t>用于安装，卸载，查看，检查某个</a:t>
            </a:r>
            <a:r>
              <a:rPr lang="en-US" altLang="zh-CN" sz="2400" dirty="0">
                <a:latin typeface="黑体" panose="02010609060101010101" pitchFamily="49" charset="-122"/>
              </a:rPr>
              <a:t>RPM</a:t>
            </a:r>
            <a:r>
              <a:rPr lang="zh-CN" altLang="en-US" sz="2400" dirty="0">
                <a:latin typeface="黑体" panose="02010609060101010101" pitchFamily="49" charset="-122"/>
              </a:rPr>
              <a:t>软件包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 err="1">
                <a:solidFill>
                  <a:schemeClr val="tx2"/>
                </a:solidFill>
                <a:latin typeface="黑体" panose="02010609060101010101" pitchFamily="49" charset="-122"/>
              </a:rPr>
              <a:t>gzip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 dirty="0">
                <a:latin typeface="黑体" panose="02010609060101010101" pitchFamily="49" charset="-122"/>
              </a:rPr>
              <a:t>用于压缩某个文件和目录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 err="1">
                <a:solidFill>
                  <a:schemeClr val="tx2"/>
                </a:solidFill>
                <a:latin typeface="黑体" panose="02010609060101010101" pitchFamily="49" charset="-122"/>
              </a:rPr>
              <a:t>gunzip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 dirty="0">
                <a:latin typeface="黑体" panose="02010609060101010101" pitchFamily="49" charset="-122"/>
              </a:rPr>
              <a:t>用于解压缩以</a:t>
            </a:r>
            <a:r>
              <a:rPr lang="en-US" altLang="zh-CN" sz="2400" dirty="0" err="1">
                <a:latin typeface="黑体" panose="02010609060101010101" pitchFamily="49" charset="-122"/>
              </a:rPr>
              <a:t>gzip</a:t>
            </a:r>
            <a:r>
              <a:rPr lang="zh-CN" altLang="en-US" sz="2400" dirty="0">
                <a:latin typeface="黑体" panose="02010609060101010101" pitchFamily="49" charset="-122"/>
              </a:rPr>
              <a:t>压缩的文件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  <a:latin typeface="黑体" panose="02010609060101010101" pitchFamily="49" charset="-122"/>
              </a:rPr>
              <a:t>bzip2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 dirty="0">
                <a:latin typeface="黑体" panose="02010609060101010101" pitchFamily="49" charset="-122"/>
              </a:rPr>
              <a:t>用于压缩某个文件和目录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2"/>
                </a:solidFill>
                <a:latin typeface="黑体" panose="02010609060101010101" pitchFamily="49" charset="-122"/>
              </a:rPr>
              <a:t>bunzip2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400" dirty="0">
                <a:latin typeface="黑体" panose="02010609060101010101" pitchFamily="49" charset="-122"/>
              </a:rPr>
              <a:t>用于解压缩以</a:t>
            </a:r>
            <a:r>
              <a:rPr lang="en-US" altLang="zh-CN" sz="2400" dirty="0">
                <a:latin typeface="黑体" panose="02010609060101010101" pitchFamily="49" charset="-122"/>
              </a:rPr>
              <a:t>bzip2</a:t>
            </a:r>
            <a:r>
              <a:rPr lang="zh-CN" altLang="en-US" sz="2400" dirty="0">
                <a:latin typeface="黑体" panose="02010609060101010101" pitchFamily="49" charset="-122"/>
              </a:rPr>
              <a:t>压缩的文件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en-US" altLang="zh-CN" sz="2400" dirty="0">
              <a:latin typeface="黑体" panose="02010609060101010101" pitchFamily="49" charset="-122"/>
            </a:endParaRPr>
          </a:p>
        </p:txBody>
      </p:sp>
      <p:sp>
        <p:nvSpPr>
          <p:cNvPr id="24581" name="灯片编号占位符 1">
            <a:extLst>
              <a:ext uri="{FF2B5EF4-FFF2-40B4-BE49-F238E27FC236}">
                <a16:creationId xmlns:a16="http://schemas.microsoft.com/office/drawing/2014/main" id="{F94D3464-08B0-FD99-7986-1F46621D76C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7CDB7C-51A0-42C4-9B66-A5A5CC63A34C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0C5ECAD-1CC1-AC36-5497-901452365EE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133600" y="381000"/>
            <a:ext cx="7924800" cy="6858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zh-CN">
                <a:latin typeface="黑体" panose="02010609060101010101" pitchFamily="49" charset="-122"/>
              </a:rPr>
              <a:t>ls</a:t>
            </a:r>
            <a:r>
              <a:rPr lang="zh-CN" altLang="en-US">
                <a:latin typeface="黑体" panose="02010609060101010101" pitchFamily="49" charset="-122"/>
              </a:rPr>
              <a:t>命令</a:t>
            </a:r>
          </a:p>
        </p:txBody>
      </p:sp>
      <p:grpSp>
        <p:nvGrpSpPr>
          <p:cNvPr id="25603" name="Group 54">
            <a:extLst>
              <a:ext uri="{FF2B5EF4-FFF2-40B4-BE49-F238E27FC236}">
                <a16:creationId xmlns:a16="http://schemas.microsoft.com/office/drawing/2014/main" id="{C8539F6C-BEA7-AED9-3132-3422E7B216A3}"/>
              </a:ext>
            </a:extLst>
          </p:cNvPr>
          <p:cNvGrpSpPr>
            <a:grpSpLocks/>
          </p:cNvGrpSpPr>
          <p:nvPr/>
        </p:nvGrpSpPr>
        <p:grpSpPr bwMode="auto">
          <a:xfrm>
            <a:off x="2063750" y="2276475"/>
            <a:ext cx="8280400" cy="4419600"/>
            <a:chOff x="-3" y="-3"/>
            <a:chExt cx="3206" cy="3174"/>
          </a:xfrm>
        </p:grpSpPr>
        <p:grpSp>
          <p:nvGrpSpPr>
            <p:cNvPr id="25607" name="Group 52">
              <a:extLst>
                <a:ext uri="{FF2B5EF4-FFF2-40B4-BE49-F238E27FC236}">
                  <a16:creationId xmlns:a16="http://schemas.microsoft.com/office/drawing/2014/main" id="{01768660-C126-5B6B-0925-40D74CEEDF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200" cy="3168"/>
              <a:chOff x="0" y="0"/>
              <a:chExt cx="3200" cy="3168"/>
            </a:xfrm>
          </p:grpSpPr>
          <p:grpSp>
            <p:nvGrpSpPr>
              <p:cNvPr id="25609" name="Group 21">
                <a:extLst>
                  <a:ext uri="{FF2B5EF4-FFF2-40B4-BE49-F238E27FC236}">
                    <a16:creationId xmlns:a16="http://schemas.microsoft.com/office/drawing/2014/main" id="{AEF5C1FE-15DD-8FD7-43A2-E512FC357C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335" cy="384"/>
                <a:chOff x="0" y="0"/>
                <a:chExt cx="335" cy="384"/>
              </a:xfrm>
            </p:grpSpPr>
            <p:sp>
              <p:nvSpPr>
                <p:cNvPr id="25655" name="Rectangle 4">
                  <a:extLst>
                    <a:ext uri="{FF2B5EF4-FFF2-40B4-BE49-F238E27FC236}">
                      <a16:creationId xmlns:a16="http://schemas.microsoft.com/office/drawing/2014/main" id="{9559DEF0-9AB7-8C9F-2D5B-405AA39AF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249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黑体" panose="02010609060101010101" pitchFamily="49" charset="-122"/>
                    </a:rPr>
                    <a:t>选项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5656" name="Rectangle 20">
                  <a:extLst>
                    <a:ext uri="{FF2B5EF4-FFF2-40B4-BE49-F238E27FC236}">
                      <a16:creationId xmlns:a16="http://schemas.microsoft.com/office/drawing/2014/main" id="{4B00D98F-2FBE-623A-7BB5-49F9652CC6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3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25610" name="Group 23">
                <a:extLst>
                  <a:ext uri="{FF2B5EF4-FFF2-40B4-BE49-F238E27FC236}">
                    <a16:creationId xmlns:a16="http://schemas.microsoft.com/office/drawing/2014/main" id="{61C9CAC0-4309-94A9-D504-66216A3387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5" y="0"/>
                <a:ext cx="2865" cy="384"/>
                <a:chOff x="335" y="0"/>
                <a:chExt cx="2865" cy="384"/>
              </a:xfrm>
            </p:grpSpPr>
            <p:sp>
              <p:nvSpPr>
                <p:cNvPr id="25653" name="Rectangle 5">
                  <a:extLst>
                    <a:ext uri="{FF2B5EF4-FFF2-40B4-BE49-F238E27FC236}">
                      <a16:creationId xmlns:a16="http://schemas.microsoft.com/office/drawing/2014/main" id="{C38ECFCA-EC9B-1F0F-56B5-36DC8278F1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" y="0"/>
                  <a:ext cx="2779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黑体" panose="02010609060101010101" pitchFamily="49" charset="-122"/>
                    </a:rPr>
                    <a:t>选项说明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5654" name="Rectangle 22">
                  <a:extLst>
                    <a:ext uri="{FF2B5EF4-FFF2-40B4-BE49-F238E27FC236}">
                      <a16:creationId xmlns:a16="http://schemas.microsoft.com/office/drawing/2014/main" id="{18DE299F-1ECE-CFA0-D052-0EF0EA1627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" y="0"/>
                  <a:ext cx="286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25611" name="Group 25">
                <a:extLst>
                  <a:ext uri="{FF2B5EF4-FFF2-40B4-BE49-F238E27FC236}">
                    <a16:creationId xmlns:a16="http://schemas.microsoft.com/office/drawing/2014/main" id="{73275F10-341D-CA2B-8431-9BAC2F1CF1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84"/>
                <a:ext cx="335" cy="480"/>
                <a:chOff x="0" y="384"/>
                <a:chExt cx="335" cy="480"/>
              </a:xfrm>
            </p:grpSpPr>
            <p:sp>
              <p:nvSpPr>
                <p:cNvPr id="25651" name="Rectangle 6">
                  <a:extLst>
                    <a:ext uri="{FF2B5EF4-FFF2-40B4-BE49-F238E27FC236}">
                      <a16:creationId xmlns:a16="http://schemas.microsoft.com/office/drawing/2014/main" id="{19B240EA-6BAC-BECD-F8FF-87D45EC7EC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84"/>
                  <a:ext cx="249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>
                      <a:latin typeface="黑体" panose="02010609060101010101" pitchFamily="49" charset="-122"/>
                    </a:rPr>
                    <a:t>-a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5652" name="Rectangle 24">
                  <a:extLst>
                    <a:ext uri="{FF2B5EF4-FFF2-40B4-BE49-F238E27FC236}">
                      <a16:creationId xmlns:a16="http://schemas.microsoft.com/office/drawing/2014/main" id="{D6D3C76F-37E8-CDB7-EC5B-A89661B69B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335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25612" name="Group 27">
                <a:extLst>
                  <a:ext uri="{FF2B5EF4-FFF2-40B4-BE49-F238E27FC236}">
                    <a16:creationId xmlns:a16="http://schemas.microsoft.com/office/drawing/2014/main" id="{DE8FA986-A571-3A5D-7F4A-68FED0832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5" y="384"/>
                <a:ext cx="2865" cy="480"/>
                <a:chOff x="335" y="384"/>
                <a:chExt cx="2865" cy="480"/>
              </a:xfrm>
            </p:grpSpPr>
            <p:sp>
              <p:nvSpPr>
                <p:cNvPr id="25649" name="Rectangle 7">
                  <a:extLst>
                    <a:ext uri="{FF2B5EF4-FFF2-40B4-BE49-F238E27FC236}">
                      <a16:creationId xmlns:a16="http://schemas.microsoft.com/office/drawing/2014/main" id="{28E05DC0-84FD-D589-98C1-0596D91487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" y="384"/>
                  <a:ext cx="2779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黑体" panose="02010609060101010101" pitchFamily="49" charset="-122"/>
                    </a:rPr>
                    <a:t>显示所有文档及目录，包括隐藏文件</a:t>
                  </a:r>
                </a:p>
              </p:txBody>
            </p:sp>
            <p:sp>
              <p:nvSpPr>
                <p:cNvPr id="25650" name="Rectangle 26">
                  <a:extLst>
                    <a:ext uri="{FF2B5EF4-FFF2-40B4-BE49-F238E27FC236}">
                      <a16:creationId xmlns:a16="http://schemas.microsoft.com/office/drawing/2014/main" id="{4E64756F-EE86-1B37-0271-6F2A6B6041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" y="384"/>
                  <a:ext cx="2865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25613" name="Group 29">
                <a:extLst>
                  <a:ext uri="{FF2B5EF4-FFF2-40B4-BE49-F238E27FC236}">
                    <a16:creationId xmlns:a16="http://schemas.microsoft.com/office/drawing/2014/main" id="{67B973A9-FE9F-0CDC-C702-7868A46F83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864"/>
                <a:ext cx="335" cy="384"/>
                <a:chOff x="0" y="864"/>
                <a:chExt cx="335" cy="384"/>
              </a:xfrm>
            </p:grpSpPr>
            <p:sp>
              <p:nvSpPr>
                <p:cNvPr id="25647" name="Rectangle 8">
                  <a:extLst>
                    <a:ext uri="{FF2B5EF4-FFF2-40B4-BE49-F238E27FC236}">
                      <a16:creationId xmlns:a16="http://schemas.microsoft.com/office/drawing/2014/main" id="{08264FB3-6D2E-E9BC-D8A8-E2A6707E79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864"/>
                  <a:ext cx="249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>
                      <a:latin typeface="黑体" panose="02010609060101010101" pitchFamily="49" charset="-122"/>
                    </a:rPr>
                    <a:t>-l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5648" name="Rectangle 28">
                  <a:extLst>
                    <a:ext uri="{FF2B5EF4-FFF2-40B4-BE49-F238E27FC236}">
                      <a16:creationId xmlns:a16="http://schemas.microsoft.com/office/drawing/2014/main" id="{4589AFEC-31C7-08B0-8465-1119D8397A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64"/>
                  <a:ext cx="33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25614" name="Group 31">
                <a:extLst>
                  <a:ext uri="{FF2B5EF4-FFF2-40B4-BE49-F238E27FC236}">
                    <a16:creationId xmlns:a16="http://schemas.microsoft.com/office/drawing/2014/main" id="{7D31FE96-179E-2310-3F7F-7EFAA14563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5" y="864"/>
                <a:ext cx="2865" cy="384"/>
                <a:chOff x="335" y="864"/>
                <a:chExt cx="2865" cy="384"/>
              </a:xfrm>
            </p:grpSpPr>
            <p:sp>
              <p:nvSpPr>
                <p:cNvPr id="25645" name="Rectangle 9">
                  <a:extLst>
                    <a:ext uri="{FF2B5EF4-FFF2-40B4-BE49-F238E27FC236}">
                      <a16:creationId xmlns:a16="http://schemas.microsoft.com/office/drawing/2014/main" id="{9AFF2F4F-A9D2-D17A-EC92-953464A65E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" y="864"/>
                  <a:ext cx="2779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黑体" panose="02010609060101010101" pitchFamily="49" charset="-122"/>
                    </a:rPr>
                    <a:t>将</a:t>
                  </a:r>
                  <a:r>
                    <a:rPr lang="zh-CN" altLang="en-US" sz="1800"/>
                    <a:t>文档名、</a:t>
                  </a:r>
                  <a:r>
                    <a:rPr lang="zh-CN" altLang="en-US" sz="1800">
                      <a:latin typeface="黑体" panose="02010609060101010101" pitchFamily="49" charset="-122"/>
                    </a:rPr>
                    <a:t>文档类型、权限、拥有者、大小等信息详细列出 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5646" name="Rectangle 30">
                  <a:extLst>
                    <a:ext uri="{FF2B5EF4-FFF2-40B4-BE49-F238E27FC236}">
                      <a16:creationId xmlns:a16="http://schemas.microsoft.com/office/drawing/2014/main" id="{DE106E02-309C-AF8F-4CDF-92E20AB70E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" y="864"/>
                  <a:ext cx="286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25615" name="Group 33">
                <a:extLst>
                  <a:ext uri="{FF2B5EF4-FFF2-40B4-BE49-F238E27FC236}">
                    <a16:creationId xmlns:a16="http://schemas.microsoft.com/office/drawing/2014/main" id="{D5B46908-8BA0-796D-6F28-AA2A4FD5DF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248"/>
                <a:ext cx="335" cy="384"/>
                <a:chOff x="0" y="1248"/>
                <a:chExt cx="335" cy="384"/>
              </a:xfrm>
            </p:grpSpPr>
            <p:sp>
              <p:nvSpPr>
                <p:cNvPr id="25643" name="Rectangle 10">
                  <a:extLst>
                    <a:ext uri="{FF2B5EF4-FFF2-40B4-BE49-F238E27FC236}">
                      <a16:creationId xmlns:a16="http://schemas.microsoft.com/office/drawing/2014/main" id="{11077948-9535-6442-C8E5-58E67B4AB5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248"/>
                  <a:ext cx="249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>
                      <a:latin typeface="黑体" panose="02010609060101010101" pitchFamily="49" charset="-122"/>
                    </a:rPr>
                    <a:t>-r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5644" name="Rectangle 32">
                  <a:extLst>
                    <a:ext uri="{FF2B5EF4-FFF2-40B4-BE49-F238E27FC236}">
                      <a16:creationId xmlns:a16="http://schemas.microsoft.com/office/drawing/2014/main" id="{2DA0A336-E655-7A0D-E704-C970B6D32F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248"/>
                  <a:ext cx="33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25616" name="Group 35">
                <a:extLst>
                  <a:ext uri="{FF2B5EF4-FFF2-40B4-BE49-F238E27FC236}">
                    <a16:creationId xmlns:a16="http://schemas.microsoft.com/office/drawing/2014/main" id="{9583B352-ADC2-3967-AE77-52987AD1C5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5" y="1248"/>
                <a:ext cx="2865" cy="384"/>
                <a:chOff x="335" y="1248"/>
                <a:chExt cx="2865" cy="384"/>
              </a:xfrm>
            </p:grpSpPr>
            <p:sp>
              <p:nvSpPr>
                <p:cNvPr id="25641" name="Rectangle 11">
                  <a:extLst>
                    <a:ext uri="{FF2B5EF4-FFF2-40B4-BE49-F238E27FC236}">
                      <a16:creationId xmlns:a16="http://schemas.microsoft.com/office/drawing/2014/main" id="{B4A86B06-10CD-4523-5610-CDDADB9891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" y="1248"/>
                  <a:ext cx="2779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黑体" panose="02010609060101010101" pitchFamily="49" charset="-122"/>
                    </a:rPr>
                    <a:t>将文档以相反次序显示</a:t>
                  </a:r>
                  <a:r>
                    <a:rPr lang="en-US" altLang="zh-CN" sz="1800">
                      <a:latin typeface="黑体" panose="02010609060101010101" pitchFamily="49" charset="-122"/>
                    </a:rPr>
                    <a:t>(</a:t>
                  </a:r>
                  <a:r>
                    <a:rPr lang="zh-CN" altLang="en-US" sz="1800">
                      <a:latin typeface="黑体" panose="02010609060101010101" pitchFamily="49" charset="-122"/>
                    </a:rPr>
                    <a:t>原定按英文字母次序</a:t>
                  </a:r>
                  <a:r>
                    <a:rPr lang="en-US" altLang="zh-CN" sz="1800">
                      <a:latin typeface="黑体" panose="02010609060101010101" pitchFamily="49" charset="-122"/>
                    </a:rPr>
                    <a:t>) 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5642" name="Rectangle 34">
                  <a:extLst>
                    <a:ext uri="{FF2B5EF4-FFF2-40B4-BE49-F238E27FC236}">
                      <a16:creationId xmlns:a16="http://schemas.microsoft.com/office/drawing/2014/main" id="{A0F82B37-BEB6-1215-3CFA-7D00FE9D8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" y="1248"/>
                  <a:ext cx="286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25617" name="Group 37">
                <a:extLst>
                  <a:ext uri="{FF2B5EF4-FFF2-40B4-BE49-F238E27FC236}">
                    <a16:creationId xmlns:a16="http://schemas.microsoft.com/office/drawing/2014/main" id="{65D8EAE6-0A03-6FA4-7FED-F9DDEB90E6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632"/>
                <a:ext cx="335" cy="384"/>
                <a:chOff x="0" y="1632"/>
                <a:chExt cx="335" cy="384"/>
              </a:xfrm>
            </p:grpSpPr>
            <p:sp>
              <p:nvSpPr>
                <p:cNvPr id="25639" name="Rectangle 12">
                  <a:extLst>
                    <a:ext uri="{FF2B5EF4-FFF2-40B4-BE49-F238E27FC236}">
                      <a16:creationId xmlns:a16="http://schemas.microsoft.com/office/drawing/2014/main" id="{AE139FA0-69AA-3AE6-F844-D82D4707AD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632"/>
                  <a:ext cx="249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>
                      <a:latin typeface="黑体" panose="02010609060101010101" pitchFamily="49" charset="-122"/>
                    </a:rPr>
                    <a:t>-t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5640" name="Rectangle 36">
                  <a:extLst>
                    <a:ext uri="{FF2B5EF4-FFF2-40B4-BE49-F238E27FC236}">
                      <a16:creationId xmlns:a16="http://schemas.microsoft.com/office/drawing/2014/main" id="{85F460D8-EDE6-5836-7877-78F98D46B9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632"/>
                  <a:ext cx="33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25618" name="Group 39">
                <a:extLst>
                  <a:ext uri="{FF2B5EF4-FFF2-40B4-BE49-F238E27FC236}">
                    <a16:creationId xmlns:a16="http://schemas.microsoft.com/office/drawing/2014/main" id="{54B6CEE1-BC41-A265-A06A-B6E341FD79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5" y="1632"/>
                <a:ext cx="2865" cy="384"/>
                <a:chOff x="335" y="1632"/>
                <a:chExt cx="2865" cy="384"/>
              </a:xfrm>
            </p:grpSpPr>
            <p:sp>
              <p:nvSpPr>
                <p:cNvPr id="25637" name="Rectangle 13">
                  <a:extLst>
                    <a:ext uri="{FF2B5EF4-FFF2-40B4-BE49-F238E27FC236}">
                      <a16:creationId xmlns:a16="http://schemas.microsoft.com/office/drawing/2014/main" id="{6BFC42E3-38C9-43CD-4422-0C4826A3D4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" y="1632"/>
                  <a:ext cx="2779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黑体" panose="02010609060101010101" pitchFamily="49" charset="-122"/>
                    </a:rPr>
                    <a:t>将文档依修改时间之先后次序列出 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5638" name="Rectangle 38">
                  <a:extLst>
                    <a:ext uri="{FF2B5EF4-FFF2-40B4-BE49-F238E27FC236}">
                      <a16:creationId xmlns:a16="http://schemas.microsoft.com/office/drawing/2014/main" id="{5039B4AF-9E8C-9A0F-B1D4-835AC70A34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" y="1632"/>
                  <a:ext cx="286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25619" name="Group 41">
                <a:extLst>
                  <a:ext uri="{FF2B5EF4-FFF2-40B4-BE49-F238E27FC236}">
                    <a16:creationId xmlns:a16="http://schemas.microsoft.com/office/drawing/2014/main" id="{4982D634-2799-4FC3-CE97-16BAD9B0EA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016"/>
                <a:ext cx="335" cy="384"/>
                <a:chOff x="0" y="2016"/>
                <a:chExt cx="335" cy="384"/>
              </a:xfrm>
            </p:grpSpPr>
            <p:sp>
              <p:nvSpPr>
                <p:cNvPr id="25635" name="Rectangle 14">
                  <a:extLst>
                    <a:ext uri="{FF2B5EF4-FFF2-40B4-BE49-F238E27FC236}">
                      <a16:creationId xmlns:a16="http://schemas.microsoft.com/office/drawing/2014/main" id="{57305C07-6CCB-F073-6850-EECC387079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016"/>
                  <a:ext cx="249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>
                      <a:latin typeface="黑体" panose="02010609060101010101" pitchFamily="49" charset="-122"/>
                    </a:rPr>
                    <a:t>-A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5636" name="Rectangle 40">
                  <a:extLst>
                    <a:ext uri="{FF2B5EF4-FFF2-40B4-BE49-F238E27FC236}">
                      <a16:creationId xmlns:a16="http://schemas.microsoft.com/office/drawing/2014/main" id="{028E6D4C-F062-8425-4DEC-20B2F7F9B9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016"/>
                  <a:ext cx="33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25620" name="Group 43">
                <a:extLst>
                  <a:ext uri="{FF2B5EF4-FFF2-40B4-BE49-F238E27FC236}">
                    <a16:creationId xmlns:a16="http://schemas.microsoft.com/office/drawing/2014/main" id="{E4F0BE49-9A3B-03D4-77A2-6D910C90E7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5" y="2016"/>
                <a:ext cx="2865" cy="384"/>
                <a:chOff x="335" y="2016"/>
                <a:chExt cx="2865" cy="384"/>
              </a:xfrm>
            </p:grpSpPr>
            <p:sp>
              <p:nvSpPr>
                <p:cNvPr id="25633" name="Rectangle 15">
                  <a:extLst>
                    <a:ext uri="{FF2B5EF4-FFF2-40B4-BE49-F238E27FC236}">
                      <a16:creationId xmlns:a16="http://schemas.microsoft.com/office/drawing/2014/main" id="{7FD8FA54-CD85-9279-15AE-5E2D0B471D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" y="2016"/>
                  <a:ext cx="2779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黑体" panose="02010609060101010101" pitchFamily="49" charset="-122"/>
                    </a:rPr>
                    <a:t>同 </a:t>
                  </a:r>
                  <a:r>
                    <a:rPr lang="en-US" altLang="zh-CN" sz="1800">
                      <a:latin typeface="黑体" panose="02010609060101010101" pitchFamily="49" charset="-122"/>
                    </a:rPr>
                    <a:t>-a </a:t>
                  </a:r>
                  <a:r>
                    <a:rPr lang="zh-CN" altLang="en-US" sz="1800">
                      <a:latin typeface="黑体" panose="02010609060101010101" pitchFamily="49" charset="-122"/>
                    </a:rPr>
                    <a:t>，但不列出 </a:t>
                  </a:r>
                  <a:r>
                    <a:rPr lang="zh-CN" altLang="en-US" sz="1800">
                      <a:latin typeface="Times New Roman" panose="02020603050405020304" pitchFamily="18" charset="0"/>
                    </a:rPr>
                    <a:t>“</a:t>
                  </a:r>
                  <a:r>
                    <a:rPr lang="en-US" altLang="zh-CN" sz="1800">
                      <a:latin typeface="黑体" panose="02010609060101010101" pitchFamily="49" charset="-122"/>
                    </a:rPr>
                    <a:t>.</a:t>
                  </a:r>
                  <a:r>
                    <a:rPr lang="en-US" altLang="zh-CN" sz="1800">
                      <a:latin typeface="Times New Roman" panose="02020603050405020304" pitchFamily="18" charset="0"/>
                    </a:rPr>
                    <a:t>”</a:t>
                  </a:r>
                  <a:r>
                    <a:rPr lang="en-US" altLang="zh-CN" sz="1800">
                      <a:latin typeface="黑体" panose="02010609060101010101" pitchFamily="49" charset="-122"/>
                    </a:rPr>
                    <a:t> (</a:t>
                  </a:r>
                  <a:r>
                    <a:rPr lang="zh-CN" altLang="en-US" sz="1800">
                      <a:latin typeface="黑体" panose="02010609060101010101" pitchFamily="49" charset="-122"/>
                    </a:rPr>
                    <a:t>当前目录</a:t>
                  </a:r>
                  <a:r>
                    <a:rPr lang="en-US" altLang="zh-CN" sz="1800">
                      <a:latin typeface="黑体" panose="02010609060101010101" pitchFamily="49" charset="-122"/>
                    </a:rPr>
                    <a:t>) </a:t>
                  </a:r>
                  <a:r>
                    <a:rPr lang="zh-CN" altLang="en-US" sz="1800">
                      <a:latin typeface="黑体" panose="02010609060101010101" pitchFamily="49" charset="-122"/>
                    </a:rPr>
                    <a:t>及 </a:t>
                  </a:r>
                  <a:r>
                    <a:rPr lang="en-US" altLang="zh-CN" sz="1800">
                      <a:latin typeface="黑体" panose="02010609060101010101" pitchFamily="49" charset="-122"/>
                    </a:rPr>
                    <a:t>".." (</a:t>
                  </a:r>
                  <a:r>
                    <a:rPr lang="zh-CN" altLang="en-US" sz="1800">
                      <a:latin typeface="黑体" panose="02010609060101010101" pitchFamily="49" charset="-122"/>
                    </a:rPr>
                    <a:t>父目录</a:t>
                  </a:r>
                  <a:r>
                    <a:rPr lang="en-US" altLang="zh-CN" sz="1800">
                      <a:latin typeface="黑体" panose="02010609060101010101" pitchFamily="49" charset="-122"/>
                    </a:rPr>
                    <a:t>)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5634" name="Rectangle 42">
                  <a:extLst>
                    <a:ext uri="{FF2B5EF4-FFF2-40B4-BE49-F238E27FC236}">
                      <a16:creationId xmlns:a16="http://schemas.microsoft.com/office/drawing/2014/main" id="{0274F71F-48FA-EB06-0F8F-6E34EE66F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" y="2016"/>
                  <a:ext cx="286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25621" name="Group 45">
                <a:extLst>
                  <a:ext uri="{FF2B5EF4-FFF2-40B4-BE49-F238E27FC236}">
                    <a16:creationId xmlns:a16="http://schemas.microsoft.com/office/drawing/2014/main" id="{C3BBF84B-8730-ACD6-6E17-DBB2673752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400"/>
                <a:ext cx="335" cy="384"/>
                <a:chOff x="0" y="2400"/>
                <a:chExt cx="335" cy="384"/>
              </a:xfrm>
            </p:grpSpPr>
            <p:sp>
              <p:nvSpPr>
                <p:cNvPr id="25631" name="Rectangle 16">
                  <a:extLst>
                    <a:ext uri="{FF2B5EF4-FFF2-40B4-BE49-F238E27FC236}">
                      <a16:creationId xmlns:a16="http://schemas.microsoft.com/office/drawing/2014/main" id="{AFBD3CB0-D8DA-B550-2B05-A966085E10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400"/>
                  <a:ext cx="249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>
                      <a:latin typeface="黑体" panose="02010609060101010101" pitchFamily="49" charset="-122"/>
                    </a:rPr>
                    <a:t>-F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5632" name="Rectangle 44">
                  <a:extLst>
                    <a:ext uri="{FF2B5EF4-FFF2-40B4-BE49-F238E27FC236}">
                      <a16:creationId xmlns:a16="http://schemas.microsoft.com/office/drawing/2014/main" id="{F5991612-0298-D957-160E-1A3200DF3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400"/>
                  <a:ext cx="33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25622" name="Group 47">
                <a:extLst>
                  <a:ext uri="{FF2B5EF4-FFF2-40B4-BE49-F238E27FC236}">
                    <a16:creationId xmlns:a16="http://schemas.microsoft.com/office/drawing/2014/main" id="{AC54432C-186E-A009-6987-9C7A7A0029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5" y="2400"/>
                <a:ext cx="2865" cy="384"/>
                <a:chOff x="335" y="2400"/>
                <a:chExt cx="2865" cy="384"/>
              </a:xfrm>
            </p:grpSpPr>
            <p:sp>
              <p:nvSpPr>
                <p:cNvPr id="25629" name="Rectangle 17">
                  <a:extLst>
                    <a:ext uri="{FF2B5EF4-FFF2-40B4-BE49-F238E27FC236}">
                      <a16:creationId xmlns:a16="http://schemas.microsoft.com/office/drawing/2014/main" id="{8FAAEAA4-088E-ED99-DCB6-C9ECFF2EB9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" y="2400"/>
                  <a:ext cx="2779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黑体" panose="02010609060101010101" pitchFamily="49" charset="-122"/>
                    </a:rPr>
                    <a:t>在列出的文档名称后加一符号；例如可执行文档则加 </a:t>
                  </a:r>
                  <a:r>
                    <a:rPr lang="zh-CN" altLang="en-US" sz="1800">
                      <a:latin typeface="Times New Roman" panose="02020603050405020304" pitchFamily="18" charset="0"/>
                    </a:rPr>
                    <a:t>“</a:t>
                  </a:r>
                  <a:r>
                    <a:rPr lang="zh-CN" altLang="en-US" sz="1800">
                      <a:latin typeface="黑体" panose="02010609060101010101" pitchFamily="49" charset="-122"/>
                    </a:rPr>
                    <a:t>*</a:t>
                  </a:r>
                  <a:r>
                    <a:rPr lang="zh-CN" altLang="en-US" sz="1800">
                      <a:latin typeface="Times New Roman" panose="02020603050405020304" pitchFamily="18" charset="0"/>
                    </a:rPr>
                    <a:t>”</a:t>
                  </a:r>
                  <a:r>
                    <a:rPr lang="en-US" altLang="zh-CN" sz="1800">
                      <a:latin typeface="黑体" panose="02010609060101010101" pitchFamily="49" charset="-122"/>
                    </a:rPr>
                    <a:t>,</a:t>
                  </a:r>
                </a:p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黑体" panose="02010609060101010101" pitchFamily="49" charset="-122"/>
                    </a:rPr>
                    <a:t>目录则加 </a:t>
                  </a:r>
                  <a:r>
                    <a:rPr lang="zh-CN" altLang="en-US" sz="1800">
                      <a:latin typeface="Times New Roman" panose="02020603050405020304" pitchFamily="18" charset="0"/>
                    </a:rPr>
                    <a:t>“</a:t>
                  </a:r>
                  <a:r>
                    <a:rPr lang="en-US" altLang="zh-CN" sz="1800">
                      <a:latin typeface="黑体" panose="02010609060101010101" pitchFamily="49" charset="-122"/>
                    </a:rPr>
                    <a:t>/</a:t>
                  </a:r>
                  <a:r>
                    <a:rPr lang="en-US" altLang="zh-CN" sz="1800">
                      <a:latin typeface="Times New Roman" panose="02020603050405020304" pitchFamily="18" charset="0"/>
                    </a:rPr>
                    <a:t>”</a:t>
                  </a:r>
                  <a:r>
                    <a:rPr lang="en-US" altLang="zh-CN" sz="1800">
                      <a:latin typeface="黑体" panose="02010609060101010101" pitchFamily="49" charset="-122"/>
                    </a:rPr>
                    <a:t> </a:t>
                  </a:r>
                  <a:r>
                    <a:rPr lang="zh-CN" altLang="en-US" sz="1800">
                      <a:latin typeface="黑体" panose="02010609060101010101" pitchFamily="49" charset="-122"/>
                    </a:rPr>
                    <a:t>，符号链接文件加</a:t>
                  </a:r>
                  <a:r>
                    <a:rPr lang="zh-CN" altLang="en-US" sz="1800">
                      <a:latin typeface="Times New Roman" panose="02020603050405020304" pitchFamily="18" charset="0"/>
                    </a:rPr>
                    <a:t>“</a:t>
                  </a:r>
                  <a:r>
                    <a:rPr lang="en-US" altLang="zh-CN" sz="1800">
                      <a:latin typeface="黑体" panose="02010609060101010101" pitchFamily="49" charset="-122"/>
                    </a:rPr>
                    <a:t>@</a:t>
                  </a:r>
                  <a:r>
                    <a:rPr lang="en-US" altLang="zh-CN" sz="1800">
                      <a:latin typeface="Times New Roman" panose="02020603050405020304" pitchFamily="18" charset="0"/>
                    </a:rPr>
                    <a:t>”</a:t>
                  </a:r>
                  <a:endParaRPr lang="en-US" altLang="zh-CN" sz="1800">
                    <a:latin typeface="黑体" panose="02010609060101010101" pitchFamily="49" charset="-122"/>
                  </a:endParaRP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5630" name="Rectangle 46">
                  <a:extLst>
                    <a:ext uri="{FF2B5EF4-FFF2-40B4-BE49-F238E27FC236}">
                      <a16:creationId xmlns:a16="http://schemas.microsoft.com/office/drawing/2014/main" id="{8B3C9D60-4D57-264F-6989-EE069FFDF6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" y="2400"/>
                  <a:ext cx="286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25623" name="Group 49">
                <a:extLst>
                  <a:ext uri="{FF2B5EF4-FFF2-40B4-BE49-F238E27FC236}">
                    <a16:creationId xmlns:a16="http://schemas.microsoft.com/office/drawing/2014/main" id="{8DA7BDEE-505B-FF85-EF97-7C4CBE6715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784"/>
                <a:ext cx="335" cy="384"/>
                <a:chOff x="0" y="2784"/>
                <a:chExt cx="335" cy="384"/>
              </a:xfrm>
            </p:grpSpPr>
            <p:sp>
              <p:nvSpPr>
                <p:cNvPr id="25627" name="Rectangle 18">
                  <a:extLst>
                    <a:ext uri="{FF2B5EF4-FFF2-40B4-BE49-F238E27FC236}">
                      <a16:creationId xmlns:a16="http://schemas.microsoft.com/office/drawing/2014/main" id="{57B0A258-831D-9274-B8A8-ADA04CB73E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784"/>
                  <a:ext cx="249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>
                      <a:latin typeface="黑体" panose="02010609060101010101" pitchFamily="49" charset="-122"/>
                    </a:rPr>
                    <a:t>-R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5628" name="Rectangle 48">
                  <a:extLst>
                    <a:ext uri="{FF2B5EF4-FFF2-40B4-BE49-F238E27FC236}">
                      <a16:creationId xmlns:a16="http://schemas.microsoft.com/office/drawing/2014/main" id="{BCA03710-B992-07B2-F04A-326BC6D2A0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784"/>
                  <a:ext cx="33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25624" name="Group 51">
                <a:extLst>
                  <a:ext uri="{FF2B5EF4-FFF2-40B4-BE49-F238E27FC236}">
                    <a16:creationId xmlns:a16="http://schemas.microsoft.com/office/drawing/2014/main" id="{9F7B9AD7-1DF4-3BAE-FE7A-7EFA57151C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5" y="2784"/>
                <a:ext cx="2865" cy="384"/>
                <a:chOff x="335" y="2784"/>
                <a:chExt cx="2865" cy="384"/>
              </a:xfrm>
            </p:grpSpPr>
            <p:sp>
              <p:nvSpPr>
                <p:cNvPr id="25625" name="Rectangle 19">
                  <a:extLst>
                    <a:ext uri="{FF2B5EF4-FFF2-40B4-BE49-F238E27FC236}">
                      <a16:creationId xmlns:a16="http://schemas.microsoft.com/office/drawing/2014/main" id="{B8E03C08-6985-0402-6318-DBE3406471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" y="2784"/>
                  <a:ext cx="2779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黑体" panose="02010609060101010101" pitchFamily="49" charset="-122"/>
                    </a:rPr>
                    <a:t>递归地显示子目录中的内容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5626" name="Rectangle 50">
                  <a:extLst>
                    <a:ext uri="{FF2B5EF4-FFF2-40B4-BE49-F238E27FC236}">
                      <a16:creationId xmlns:a16="http://schemas.microsoft.com/office/drawing/2014/main" id="{F7DFB4D2-0691-826E-6A9F-30A90DCF35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" y="2784"/>
                  <a:ext cx="286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</p:grpSp>
        <p:sp>
          <p:nvSpPr>
            <p:cNvPr id="25608" name="Rectangle 53">
              <a:extLst>
                <a:ext uri="{FF2B5EF4-FFF2-40B4-BE49-F238E27FC236}">
                  <a16:creationId xmlns:a16="http://schemas.microsoft.com/office/drawing/2014/main" id="{2B12D040-410F-2DB9-7195-05AEE8F45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3206" cy="3174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Font typeface="Wingdings" panose="05000000000000000000" pitchFamily="2" charset="2"/>
                <a:buNone/>
              </a:pPr>
              <a:endParaRPr lang="zh-CN" altLang="en-US" sz="1800"/>
            </a:p>
          </p:txBody>
        </p:sp>
      </p:grpSp>
      <p:sp>
        <p:nvSpPr>
          <p:cNvPr id="25604" name="Text Box 55">
            <a:extLst>
              <a:ext uri="{FF2B5EF4-FFF2-40B4-BE49-F238E27FC236}">
                <a16:creationId xmlns:a16="http://schemas.microsoft.com/office/drawing/2014/main" id="{B719C495-86BE-CE88-014E-A252AF1D9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219201"/>
            <a:ext cx="6629400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语法：</a:t>
            </a:r>
            <a:r>
              <a:rPr lang="en-US" altLang="zh-CN" sz="2000">
                <a:latin typeface="黑体" panose="02010609060101010101" pitchFamily="49" charset="-122"/>
              </a:rPr>
              <a:t>ls [</a:t>
            </a:r>
            <a:r>
              <a:rPr lang="zh-CN" altLang="en-US" sz="2000">
                <a:latin typeface="黑体" panose="02010609060101010101" pitchFamily="49" charset="-122"/>
              </a:rPr>
              <a:t>参数选项</a:t>
            </a:r>
            <a:r>
              <a:rPr lang="en-US" altLang="zh-CN" sz="2000">
                <a:latin typeface="黑体" panose="02010609060101010101" pitchFamily="49" charset="-122"/>
              </a:rPr>
              <a:t>][</a:t>
            </a:r>
            <a:r>
              <a:rPr lang="zh-CN" altLang="en-US" sz="2000">
                <a:latin typeface="黑体" panose="02010609060101010101" pitchFamily="49" charset="-122"/>
              </a:rPr>
              <a:t>目录名</a:t>
            </a:r>
            <a:r>
              <a:rPr lang="en-US" altLang="zh-CN" sz="2000">
                <a:latin typeface="黑体" panose="02010609060101010101" pitchFamily="49" charset="-122"/>
              </a:rPr>
              <a:t>]</a:t>
            </a:r>
          </a:p>
          <a:p>
            <a:pPr eaLnBrk="1" hangingPunct="1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说明：显示指定工作目录下的内容</a:t>
            </a:r>
          </a:p>
          <a:p>
            <a:pPr eaLnBrk="1" hangingPunct="1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参数选项：如下图</a:t>
            </a:r>
          </a:p>
        </p:txBody>
      </p:sp>
      <p:sp>
        <p:nvSpPr>
          <p:cNvPr id="25605" name="灯片编号占位符 1">
            <a:extLst>
              <a:ext uri="{FF2B5EF4-FFF2-40B4-BE49-F238E27FC236}">
                <a16:creationId xmlns:a16="http://schemas.microsoft.com/office/drawing/2014/main" id="{27792555-46DF-5B8F-31B0-974A97D7EAB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D29E22D-1F2F-43C5-AC9C-A9D91EFF6485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CBCF05-CBFD-668C-0B14-0AB2378B4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1370014"/>
            <a:ext cx="76009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511614C6-7B07-20C8-C83A-C9C021862B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304800"/>
            <a:ext cx="7772400" cy="6858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zh-CN"/>
              <a:t>cd</a:t>
            </a:r>
            <a:r>
              <a:rPr lang="zh-CN" altLang="en-US"/>
              <a:t>命令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BF6A7BCA-A6B5-04A3-B7D4-8BE9A8CAACE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667000" y="2362201"/>
            <a:ext cx="7772400" cy="243522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>
                <a:latin typeface="宋体" panose="02010600030101010101" pitchFamily="2" charset="-122"/>
              </a:rPr>
              <a:t>1</a:t>
            </a:r>
            <a:r>
              <a:rPr lang="zh-CN" altLang="en-US">
                <a:latin typeface="宋体" panose="02010600030101010101" pitchFamily="2" charset="-122"/>
              </a:rPr>
              <a:t>、</a:t>
            </a:r>
            <a:r>
              <a:rPr lang="en-US" altLang="zh-CN">
                <a:latin typeface="宋体" panose="02010600030101010101" pitchFamily="2" charset="-122"/>
              </a:rPr>
              <a:t>cd ..</a:t>
            </a:r>
            <a:r>
              <a:rPr lang="zh-CN" altLang="en-US">
                <a:latin typeface="宋体" panose="02010600030101010101" pitchFamily="2" charset="-122"/>
              </a:rPr>
              <a:t>更换目录回到上一级目录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>
                <a:latin typeface="宋体" panose="02010600030101010101" pitchFamily="2" charset="-122"/>
              </a:rPr>
              <a:t>2</a:t>
            </a:r>
            <a:r>
              <a:rPr lang="zh-CN" altLang="en-US">
                <a:latin typeface="宋体" panose="02010600030101010101" pitchFamily="2" charset="-122"/>
              </a:rPr>
              <a:t>、</a:t>
            </a:r>
            <a:r>
              <a:rPr lang="en-US" altLang="zh-CN">
                <a:latin typeface="宋体" panose="02010600030101010101" pitchFamily="2" charset="-122"/>
              </a:rPr>
              <a:t>cd .</a:t>
            </a:r>
            <a:r>
              <a:rPr lang="zh-CN" altLang="en-US">
                <a:latin typeface="宋体" panose="02010600030101010101" pitchFamily="2" charset="-122"/>
              </a:rPr>
              <a:t>更换到当前目录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>
                <a:latin typeface="宋体" panose="02010600030101010101" pitchFamily="2" charset="-122"/>
              </a:rPr>
              <a:t>3</a:t>
            </a:r>
            <a:r>
              <a:rPr lang="zh-CN" altLang="en-US">
                <a:latin typeface="宋体" panose="02010600030101010101" pitchFamily="2" charset="-122"/>
              </a:rPr>
              <a:t>、</a:t>
            </a:r>
            <a:r>
              <a:rPr lang="en-US" altLang="zh-CN">
                <a:latin typeface="宋体" panose="02010600030101010101" pitchFamily="2" charset="-122"/>
              </a:rPr>
              <a:t>cd ~</a:t>
            </a:r>
            <a:r>
              <a:rPr lang="zh-CN" altLang="en-US">
                <a:latin typeface="宋体" panose="02010600030101010101" pitchFamily="2" charset="-122"/>
              </a:rPr>
              <a:t>更换目录到当前用户的个人宿主目录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>
                <a:latin typeface="宋体" panose="02010600030101010101" pitchFamily="2" charset="-122"/>
              </a:rPr>
              <a:t>4</a:t>
            </a:r>
            <a:r>
              <a:rPr lang="zh-CN" altLang="en-US">
                <a:latin typeface="宋体" panose="02010600030101010101" pitchFamily="2" charset="-122"/>
              </a:rPr>
              <a:t>、</a:t>
            </a:r>
            <a:r>
              <a:rPr lang="en-US" altLang="zh-CN">
                <a:latin typeface="宋体" panose="02010600030101010101" pitchFamily="2" charset="-122"/>
              </a:rPr>
              <a:t>cd /etc/vsftpd/ </a:t>
            </a:r>
            <a:r>
              <a:rPr lang="zh-CN" altLang="en-US">
                <a:latin typeface="宋体" panose="02010600030101010101" pitchFamily="2" charset="-122"/>
              </a:rPr>
              <a:t>更换到</a:t>
            </a:r>
            <a:r>
              <a:rPr lang="en-US" altLang="zh-CN">
                <a:latin typeface="宋体" panose="02010600030101010101" pitchFamily="2" charset="-122"/>
              </a:rPr>
              <a:t>/etc/vsftpd</a:t>
            </a:r>
            <a:r>
              <a:rPr lang="zh-CN" altLang="en-US">
                <a:latin typeface="宋体" panose="02010600030101010101" pitchFamily="2" charset="-122"/>
              </a:rPr>
              <a:t>目录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>
                <a:latin typeface="宋体" panose="02010600030101010101" pitchFamily="2" charset="-122"/>
              </a:rPr>
              <a:t>5</a:t>
            </a:r>
            <a:r>
              <a:rPr lang="zh-CN" altLang="en-US">
                <a:latin typeface="宋体" panose="02010600030101010101" pitchFamily="2" charset="-122"/>
              </a:rPr>
              <a:t>、</a:t>
            </a:r>
            <a:r>
              <a:rPr lang="en-US" altLang="zh-CN">
                <a:latin typeface="宋体" panose="02010600030101010101" pitchFamily="2" charset="-122"/>
              </a:rPr>
              <a:t>cd / </a:t>
            </a:r>
            <a:r>
              <a:rPr lang="zh-CN" altLang="en-US">
                <a:latin typeface="宋体" panose="02010600030101010101" pitchFamily="2" charset="-122"/>
              </a:rPr>
              <a:t>更换目录到根目录</a:t>
            </a:r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5297BE3B-AD73-C994-1A8D-3D74E1A24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219201"/>
            <a:ext cx="6629400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语法：</a:t>
            </a:r>
            <a:r>
              <a:rPr lang="en-US" altLang="zh-CN" sz="2000">
                <a:latin typeface="黑体" panose="02010609060101010101" pitchFamily="49" charset="-122"/>
              </a:rPr>
              <a:t>cd [</a:t>
            </a:r>
            <a:r>
              <a:rPr lang="zh-CN" altLang="en-US" sz="2000">
                <a:latin typeface="黑体" panose="02010609060101010101" pitchFamily="49" charset="-122"/>
              </a:rPr>
              <a:t>目录名</a:t>
            </a:r>
            <a:r>
              <a:rPr lang="en-US" altLang="zh-CN" sz="2000">
                <a:latin typeface="黑体" panose="02010609060101010101" pitchFamily="49" charset="-122"/>
              </a:rPr>
              <a:t>]</a:t>
            </a:r>
          </a:p>
          <a:p>
            <a:pPr eaLnBrk="1" hangingPunct="1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说明：用于更换工作目录</a:t>
            </a:r>
          </a:p>
          <a:p>
            <a:pPr eaLnBrk="1" hangingPunct="1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例题：如下</a:t>
            </a:r>
          </a:p>
        </p:txBody>
      </p:sp>
      <p:sp>
        <p:nvSpPr>
          <p:cNvPr id="26629" name="Text Box 6">
            <a:extLst>
              <a:ext uri="{FF2B5EF4-FFF2-40B4-BE49-F238E27FC236}">
                <a16:creationId xmlns:a16="http://schemas.microsoft.com/office/drawing/2014/main" id="{7066CAE5-331F-3707-BDFA-252FA2606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4" y="4797426"/>
            <a:ext cx="684053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zh-CN" sz="1800"/>
          </a:p>
        </p:txBody>
      </p:sp>
      <p:sp>
        <p:nvSpPr>
          <p:cNvPr id="26630" name="灯片编号占位符 1">
            <a:extLst>
              <a:ext uri="{FF2B5EF4-FFF2-40B4-BE49-F238E27FC236}">
                <a16:creationId xmlns:a16="http://schemas.microsoft.com/office/drawing/2014/main" id="{748C14B5-C3D3-AF05-0D09-9BBC3E6838F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A5DBD77-0E94-4EF7-8024-1B739338BAF3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1BA07F-E239-1609-CAD6-0EC7CBD95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6" y="2852739"/>
            <a:ext cx="9140825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9C4836EF-560A-E156-AA1E-2AE1D0E0312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     pwd</a:t>
            </a:r>
            <a:r>
              <a:rPr lang="zh-CN" altLang="en-US"/>
              <a:t>、</a:t>
            </a:r>
            <a:r>
              <a:rPr lang="en-US" altLang="zh-CN"/>
              <a:t>clear</a:t>
            </a:r>
            <a:r>
              <a:rPr lang="zh-CN" altLang="en-US"/>
              <a:t>、</a:t>
            </a:r>
            <a:r>
              <a:rPr lang="en-US" altLang="zh-CN"/>
              <a:t>man</a:t>
            </a:r>
            <a:r>
              <a:rPr lang="zh-CN" altLang="en-US"/>
              <a:t>命令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1D9D0CA5-5274-D2CF-8FE8-B886CF161C8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2"/>
                </a:solidFill>
              </a:rPr>
              <a:t>pwd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/>
              <a:t>语法：</a:t>
            </a:r>
            <a:r>
              <a:rPr lang="en-US" altLang="zh-CN" sz="2000"/>
              <a:t>pwd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/>
              <a:t>说明：显示当前工作目录的绝对路径</a:t>
            </a:r>
          </a:p>
          <a:p>
            <a:pPr eaLnBrk="1" hangingPunct="1">
              <a:lnSpc>
                <a:spcPct val="80000"/>
              </a:lnSpc>
            </a:pPr>
            <a:endParaRPr lang="zh-CN" altLang="en-US" sz="200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2"/>
                </a:solidFill>
              </a:rPr>
              <a:t>clear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/>
              <a:t>语法：</a:t>
            </a:r>
            <a:r>
              <a:rPr lang="en-US" altLang="zh-CN" sz="2000"/>
              <a:t>clear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/>
              <a:t>说明：清楚屏幕上的信息</a:t>
            </a:r>
          </a:p>
          <a:p>
            <a:pPr eaLnBrk="1" hangingPunct="1">
              <a:lnSpc>
                <a:spcPct val="80000"/>
              </a:lnSpc>
            </a:pPr>
            <a:endParaRPr lang="zh-CN" altLang="en-US" sz="200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2"/>
                </a:solidFill>
              </a:rPr>
              <a:t>man: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语法：</a:t>
            </a:r>
            <a:r>
              <a:rPr lang="en-US" altLang="zh-CN" sz="2000">
                <a:latin typeface="黑体" panose="02010609060101010101" pitchFamily="49" charset="-122"/>
              </a:rPr>
              <a:t>man [</a:t>
            </a:r>
            <a:r>
              <a:rPr lang="zh-CN" altLang="en-US" sz="2000">
                <a:latin typeface="黑体" panose="02010609060101010101" pitchFamily="49" charset="-122"/>
              </a:rPr>
              <a:t>参数选项</a:t>
            </a:r>
            <a:r>
              <a:rPr lang="en-US" altLang="zh-CN" sz="2000">
                <a:latin typeface="黑体" panose="02010609060101010101" pitchFamily="49" charset="-122"/>
              </a:rPr>
              <a:t>] </a:t>
            </a:r>
            <a:r>
              <a:rPr lang="zh-CN" altLang="en-US" sz="2000">
                <a:latin typeface="黑体" panose="02010609060101010101" pitchFamily="49" charset="-122"/>
              </a:rPr>
              <a:t>帮助主题。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说明：</a:t>
            </a:r>
            <a:r>
              <a:rPr lang="en-US" altLang="zh-CN" sz="2000">
                <a:latin typeface="黑体" panose="02010609060101010101" pitchFamily="49" charset="-122"/>
              </a:rPr>
              <a:t>man</a:t>
            </a:r>
            <a:r>
              <a:rPr lang="zh-CN" altLang="en-US" sz="2000">
                <a:latin typeface="黑体" panose="02010609060101010101" pitchFamily="49" charset="-122"/>
              </a:rPr>
              <a:t>实际上就是查看</a:t>
            </a:r>
            <a:r>
              <a:rPr lang="zh-CN" altLang="en-US" sz="2000" b="1">
                <a:latin typeface="黑体" panose="02010609060101010101" pitchFamily="49" charset="-122"/>
              </a:rPr>
              <a:t>命令</a:t>
            </a:r>
            <a:r>
              <a:rPr lang="zh-CN" altLang="en-US" sz="2000">
                <a:latin typeface="黑体" panose="02010609060101010101" pitchFamily="49" charset="-122"/>
              </a:rPr>
              <a:t>用法的</a:t>
            </a:r>
            <a:r>
              <a:rPr lang="en-US" altLang="zh-CN" sz="2000">
                <a:latin typeface="黑体" panose="02010609060101010101" pitchFamily="49" charset="-122"/>
              </a:rPr>
              <a:t>help</a:t>
            </a:r>
            <a:r>
              <a:rPr lang="zh-CN" altLang="en-US" sz="2000">
                <a:latin typeface="黑体" panose="02010609060101010101" pitchFamily="49" charset="-122"/>
              </a:rPr>
              <a:t>，学习任何一种</a:t>
            </a:r>
            <a:r>
              <a:rPr lang="en-US" altLang="zh-CN" sz="2000">
                <a:latin typeface="黑体" panose="02010609060101010101" pitchFamily="49" charset="-122"/>
              </a:rPr>
              <a:t>UNIX</a:t>
            </a:r>
            <a:r>
              <a:rPr lang="zh-CN" altLang="en-US" sz="2000">
                <a:latin typeface="黑体" panose="02010609060101010101" pitchFamily="49" charset="-122"/>
              </a:rPr>
              <a:t>类的操作系统最重要的就是学会使用</a:t>
            </a:r>
            <a:r>
              <a:rPr lang="en-US" altLang="zh-CN" sz="2000">
                <a:latin typeface="黑体" panose="02010609060101010101" pitchFamily="49" charset="-122"/>
              </a:rPr>
              <a:t>man</a:t>
            </a:r>
            <a:r>
              <a:rPr lang="zh-CN" altLang="en-US" sz="2000">
                <a:latin typeface="黑体" panose="02010609060101010101" pitchFamily="49" charset="-122"/>
              </a:rPr>
              <a:t>这个辅助命令。</a:t>
            </a:r>
            <a:r>
              <a:rPr lang="en-US" altLang="zh-CN" sz="2000">
                <a:latin typeface="黑体" panose="02010609060101010101" pitchFamily="49" charset="-122"/>
              </a:rPr>
              <a:t>man</a:t>
            </a:r>
            <a:r>
              <a:rPr lang="zh-CN" altLang="en-US" sz="2000">
                <a:latin typeface="黑体" panose="02010609060101010101" pitchFamily="49" charset="-122"/>
              </a:rPr>
              <a:t>是</a:t>
            </a:r>
            <a:r>
              <a:rPr lang="en-US" altLang="zh-CN" sz="2000">
                <a:latin typeface="黑体" panose="02010609060101010101" pitchFamily="49" charset="-122"/>
              </a:rPr>
              <a:t>manual(</a:t>
            </a:r>
            <a:r>
              <a:rPr lang="zh-CN" altLang="en-US" sz="2000">
                <a:latin typeface="黑体" panose="02010609060101010101" pitchFamily="49" charset="-122"/>
              </a:rPr>
              <a:t>手册</a:t>
            </a:r>
            <a:r>
              <a:rPr lang="en-US" altLang="zh-CN" sz="2000">
                <a:latin typeface="黑体" panose="02010609060101010101" pitchFamily="49" charset="-122"/>
              </a:rPr>
              <a:t>)</a:t>
            </a:r>
            <a:r>
              <a:rPr lang="zh-CN" altLang="en-US" sz="2000">
                <a:latin typeface="黑体" panose="02010609060101010101" pitchFamily="49" charset="-122"/>
              </a:rPr>
              <a:t>的缩写字，它的说明非常的详细，建议记得一些基本用法就可以了。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/>
          </a:p>
        </p:txBody>
      </p:sp>
      <p:sp>
        <p:nvSpPr>
          <p:cNvPr id="27652" name="灯片编号占位符 1">
            <a:extLst>
              <a:ext uri="{FF2B5EF4-FFF2-40B4-BE49-F238E27FC236}">
                <a16:creationId xmlns:a16="http://schemas.microsoft.com/office/drawing/2014/main" id="{556019A5-4771-E48F-09AF-0C467816C97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8CE620-0CF7-4733-B759-44E0A7B288A8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2BCDBC-A4D5-1A0A-62D6-F02AB5560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2130425"/>
            <a:ext cx="62865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1694A0FF-43DA-E0DB-D3E0-776936681B40}"/>
              </a:ext>
            </a:extLst>
          </p:cNvPr>
          <p:cNvGrpSpPr>
            <a:grpSpLocks/>
          </p:cNvGrpSpPr>
          <p:nvPr/>
        </p:nvGrpSpPr>
        <p:grpSpPr bwMode="auto">
          <a:xfrm>
            <a:off x="2452688" y="231775"/>
            <a:ext cx="7556500" cy="6394450"/>
            <a:chOff x="1465408" y="1247552"/>
            <a:chExt cx="6213183" cy="5181600"/>
          </a:xfrm>
        </p:grpSpPr>
        <p:pic>
          <p:nvPicPr>
            <p:cNvPr id="27655" name="图片 4">
              <a:extLst>
                <a:ext uri="{FF2B5EF4-FFF2-40B4-BE49-F238E27FC236}">
                  <a16:creationId xmlns:a16="http://schemas.microsoft.com/office/drawing/2014/main" id="{EDD44958-8C37-547B-8DD9-FBF2A0E1D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5408" y="1685436"/>
              <a:ext cx="6213183" cy="4743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6" name="图片 3">
              <a:extLst>
                <a:ext uri="{FF2B5EF4-FFF2-40B4-BE49-F238E27FC236}">
                  <a16:creationId xmlns:a16="http://schemas.microsoft.com/office/drawing/2014/main" id="{833D8A07-B241-CC2D-781B-BF4AF082C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247552"/>
              <a:ext cx="3790950" cy="466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53025361-FE9B-A16D-E6F4-468CCB3C6A9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2200" y="304800"/>
            <a:ext cx="7793038" cy="6858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zh-CN">
                <a:latin typeface="黑体" panose="02010609060101010101" pitchFamily="49" charset="-122"/>
              </a:rPr>
              <a:t>mkdir</a:t>
            </a:r>
            <a:r>
              <a:rPr lang="zh-CN" altLang="en-US">
                <a:latin typeface="黑体" panose="02010609060101010101" pitchFamily="49" charset="-122"/>
              </a:rPr>
              <a:t>、</a:t>
            </a:r>
            <a:r>
              <a:rPr lang="en-US" altLang="zh-CN">
                <a:latin typeface="黑体" panose="02010609060101010101" pitchFamily="49" charset="-122"/>
              </a:rPr>
              <a:t>rmdir</a:t>
            </a:r>
            <a:r>
              <a:rPr lang="zh-CN" altLang="en-US">
                <a:latin typeface="黑体" panose="02010609060101010101" pitchFamily="49" charset="-122"/>
              </a:rPr>
              <a:t>命令</a:t>
            </a:r>
          </a:p>
        </p:txBody>
      </p:sp>
      <p:sp>
        <p:nvSpPr>
          <p:cNvPr id="28675" name="Text Box 4">
            <a:extLst>
              <a:ext uri="{FF2B5EF4-FFF2-40B4-BE49-F238E27FC236}">
                <a16:creationId xmlns:a16="http://schemas.microsoft.com/office/drawing/2014/main" id="{7182CDEB-5284-901B-FBC0-D5766DEB6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219201"/>
            <a:ext cx="7321550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语法：</a:t>
            </a:r>
            <a:r>
              <a:rPr lang="en-US" altLang="zh-CN" sz="2000">
                <a:latin typeface="黑体" panose="02010609060101010101" pitchFamily="49" charset="-122"/>
              </a:rPr>
              <a:t>mkdir [</a:t>
            </a:r>
            <a:r>
              <a:rPr lang="zh-CN" altLang="en-US" sz="2000">
                <a:latin typeface="黑体" panose="02010609060101010101" pitchFamily="49" charset="-122"/>
              </a:rPr>
              <a:t>参数选项</a:t>
            </a:r>
            <a:r>
              <a:rPr lang="en-US" altLang="zh-CN" sz="2000">
                <a:latin typeface="黑体" panose="02010609060101010101" pitchFamily="49" charset="-122"/>
              </a:rPr>
              <a:t>] </a:t>
            </a:r>
            <a:r>
              <a:rPr lang="zh-CN" altLang="en-US" sz="2000">
                <a:latin typeface="黑体" panose="02010609060101010101" pitchFamily="49" charset="-122"/>
              </a:rPr>
              <a:t>目录名</a:t>
            </a:r>
          </a:p>
          <a:p>
            <a:pPr eaLnBrk="1" hangingPunct="1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说明：创建一个空目录，要求此用户在当前目录上具有写权限</a:t>
            </a:r>
          </a:p>
          <a:p>
            <a:pPr eaLnBrk="1" hangingPunct="1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参数选项：如下图</a:t>
            </a:r>
          </a:p>
        </p:txBody>
      </p:sp>
      <p:sp>
        <p:nvSpPr>
          <p:cNvPr id="28676" name="Text Box 8">
            <a:extLst>
              <a:ext uri="{FF2B5EF4-FFF2-40B4-BE49-F238E27FC236}">
                <a16:creationId xmlns:a16="http://schemas.microsoft.com/office/drawing/2014/main" id="{1A6637B8-DBDB-879D-8C6B-99E505C0A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4" y="4667250"/>
            <a:ext cx="687228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语法：</a:t>
            </a:r>
            <a:r>
              <a:rPr lang="en-US" altLang="zh-CN" sz="2000">
                <a:latin typeface="黑体" panose="02010609060101010101" pitchFamily="49" charset="-122"/>
              </a:rPr>
              <a:t>rmdir [</a:t>
            </a:r>
            <a:r>
              <a:rPr lang="zh-CN" altLang="en-US" sz="2000">
                <a:latin typeface="黑体" panose="02010609060101010101" pitchFamily="49" charset="-122"/>
              </a:rPr>
              <a:t>参数选项</a:t>
            </a:r>
            <a:r>
              <a:rPr lang="en-US" altLang="zh-CN" sz="2000">
                <a:latin typeface="黑体" panose="02010609060101010101" pitchFamily="49" charset="-122"/>
              </a:rPr>
              <a:t>]</a:t>
            </a:r>
            <a:r>
              <a:rPr lang="zh-CN" altLang="en-US" sz="2000">
                <a:latin typeface="黑体" panose="02010609060101010101" pitchFamily="49" charset="-122"/>
              </a:rPr>
              <a:t>目录名</a:t>
            </a:r>
          </a:p>
          <a:p>
            <a:pPr eaLnBrk="1" hangingPunct="1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说明：删除一个或多个空目录或空子目录，要求此用户在当前目录上具有写权限</a:t>
            </a:r>
          </a:p>
        </p:txBody>
      </p:sp>
      <p:grpSp>
        <p:nvGrpSpPr>
          <p:cNvPr id="28677" name="Group 31">
            <a:extLst>
              <a:ext uri="{FF2B5EF4-FFF2-40B4-BE49-F238E27FC236}">
                <a16:creationId xmlns:a16="http://schemas.microsoft.com/office/drawing/2014/main" id="{EBA12212-59CC-2546-3E8A-85F135735BB0}"/>
              </a:ext>
            </a:extLst>
          </p:cNvPr>
          <p:cNvGrpSpPr>
            <a:grpSpLocks/>
          </p:cNvGrpSpPr>
          <p:nvPr/>
        </p:nvGrpSpPr>
        <p:grpSpPr bwMode="auto">
          <a:xfrm>
            <a:off x="2495550" y="2565401"/>
            <a:ext cx="7272338" cy="1685925"/>
            <a:chOff x="-3" y="381"/>
            <a:chExt cx="3589" cy="1158"/>
          </a:xfrm>
        </p:grpSpPr>
        <p:grpSp>
          <p:nvGrpSpPr>
            <p:cNvPr id="28680" name="Group 29">
              <a:extLst>
                <a:ext uri="{FF2B5EF4-FFF2-40B4-BE49-F238E27FC236}">
                  <a16:creationId xmlns:a16="http://schemas.microsoft.com/office/drawing/2014/main" id="{E6B08799-E31B-BEFC-40F5-83F477A44D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84"/>
              <a:ext cx="3583" cy="1152"/>
              <a:chOff x="0" y="384"/>
              <a:chExt cx="3583" cy="1152"/>
            </a:xfrm>
          </p:grpSpPr>
          <p:grpSp>
            <p:nvGrpSpPr>
              <p:cNvPr id="28682" name="Group 18">
                <a:extLst>
                  <a:ext uri="{FF2B5EF4-FFF2-40B4-BE49-F238E27FC236}">
                    <a16:creationId xmlns:a16="http://schemas.microsoft.com/office/drawing/2014/main" id="{AEA46872-9DF4-3231-6B62-E3D7A431C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84"/>
                <a:ext cx="591" cy="384"/>
                <a:chOff x="0" y="384"/>
                <a:chExt cx="591" cy="384"/>
              </a:xfrm>
            </p:grpSpPr>
            <p:sp>
              <p:nvSpPr>
                <p:cNvPr id="28698" name="Rectangle 11">
                  <a:extLst>
                    <a:ext uri="{FF2B5EF4-FFF2-40B4-BE49-F238E27FC236}">
                      <a16:creationId xmlns:a16="http://schemas.microsoft.com/office/drawing/2014/main" id="{7AB878A0-DBE8-6C95-56DF-387CBACD8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84"/>
                  <a:ext cx="50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000">
                      <a:latin typeface="黑体" panose="02010609060101010101" pitchFamily="49" charset="-122"/>
                    </a:rPr>
                    <a:t>选项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0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8699" name="Rectangle 17">
                  <a:extLst>
                    <a:ext uri="{FF2B5EF4-FFF2-40B4-BE49-F238E27FC236}">
                      <a16:creationId xmlns:a16="http://schemas.microsoft.com/office/drawing/2014/main" id="{6EBD8112-6C41-7E24-C506-76B1AD1106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59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28683" name="Group 20">
                <a:extLst>
                  <a:ext uri="{FF2B5EF4-FFF2-40B4-BE49-F238E27FC236}">
                    <a16:creationId xmlns:a16="http://schemas.microsoft.com/office/drawing/2014/main" id="{9300AE74-E536-9DD4-2DA0-C2ABF16E2D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1" y="384"/>
                <a:ext cx="2992" cy="384"/>
                <a:chOff x="591" y="384"/>
                <a:chExt cx="2992" cy="384"/>
              </a:xfrm>
            </p:grpSpPr>
            <p:sp>
              <p:nvSpPr>
                <p:cNvPr id="28696" name="Rectangle 12">
                  <a:extLst>
                    <a:ext uri="{FF2B5EF4-FFF2-40B4-BE49-F238E27FC236}">
                      <a16:creationId xmlns:a16="http://schemas.microsoft.com/office/drawing/2014/main" id="{1B18BED1-59AE-94FB-432C-881F853685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384"/>
                  <a:ext cx="290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000">
                      <a:latin typeface="黑体" panose="02010609060101010101" pitchFamily="49" charset="-122"/>
                    </a:rPr>
                    <a:t>选项说明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0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8697" name="Rectangle 19">
                  <a:extLst>
                    <a:ext uri="{FF2B5EF4-FFF2-40B4-BE49-F238E27FC236}">
                      <a16:creationId xmlns:a16="http://schemas.microsoft.com/office/drawing/2014/main" id="{7182CB4B-5921-D92F-3CA7-5F0A34AD2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1" y="384"/>
                  <a:ext cx="299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28684" name="Group 22">
                <a:extLst>
                  <a:ext uri="{FF2B5EF4-FFF2-40B4-BE49-F238E27FC236}">
                    <a16:creationId xmlns:a16="http://schemas.microsoft.com/office/drawing/2014/main" id="{9FFECDC6-F4B4-BDBF-85C8-36BDF4ADF0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68"/>
                <a:ext cx="591" cy="384"/>
                <a:chOff x="0" y="768"/>
                <a:chExt cx="591" cy="384"/>
              </a:xfrm>
            </p:grpSpPr>
            <p:sp>
              <p:nvSpPr>
                <p:cNvPr id="28694" name="Rectangle 13">
                  <a:extLst>
                    <a:ext uri="{FF2B5EF4-FFF2-40B4-BE49-F238E27FC236}">
                      <a16:creationId xmlns:a16="http://schemas.microsoft.com/office/drawing/2014/main" id="{40F04B63-4E22-FEEE-1644-14ACD39276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768"/>
                  <a:ext cx="50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>
                      <a:latin typeface="黑体" panose="02010609060101010101" pitchFamily="49" charset="-122"/>
                    </a:rPr>
                    <a:t>-m mode</a:t>
                  </a:r>
                </a:p>
              </p:txBody>
            </p:sp>
            <p:sp>
              <p:nvSpPr>
                <p:cNvPr id="28695" name="Rectangle 21">
                  <a:extLst>
                    <a:ext uri="{FF2B5EF4-FFF2-40B4-BE49-F238E27FC236}">
                      <a16:creationId xmlns:a16="http://schemas.microsoft.com/office/drawing/2014/main" id="{7E10F121-9E1A-EBB2-713F-DA1786754D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59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28685" name="Group 24">
                <a:extLst>
                  <a:ext uri="{FF2B5EF4-FFF2-40B4-BE49-F238E27FC236}">
                    <a16:creationId xmlns:a16="http://schemas.microsoft.com/office/drawing/2014/main" id="{89B43535-70E7-063F-5AE9-4E711D1737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1" y="768"/>
                <a:ext cx="2992" cy="384"/>
                <a:chOff x="591" y="768"/>
                <a:chExt cx="2992" cy="384"/>
              </a:xfrm>
            </p:grpSpPr>
            <p:sp>
              <p:nvSpPr>
                <p:cNvPr id="28692" name="Rectangle 14">
                  <a:extLst>
                    <a:ext uri="{FF2B5EF4-FFF2-40B4-BE49-F238E27FC236}">
                      <a16:creationId xmlns:a16="http://schemas.microsoft.com/office/drawing/2014/main" id="{C0B31A55-9E07-BABB-A433-3030BE581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768"/>
                  <a:ext cx="290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000">
                      <a:latin typeface="黑体" panose="02010609060101010101" pitchFamily="49" charset="-122"/>
                    </a:rPr>
                    <a:t>为新目录设置访问模式。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0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8693" name="Rectangle 23">
                  <a:extLst>
                    <a:ext uri="{FF2B5EF4-FFF2-40B4-BE49-F238E27FC236}">
                      <a16:creationId xmlns:a16="http://schemas.microsoft.com/office/drawing/2014/main" id="{F8901EB8-4157-15D3-8963-02E27D0C4F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1" y="768"/>
                  <a:ext cx="299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28686" name="Group 26">
                <a:extLst>
                  <a:ext uri="{FF2B5EF4-FFF2-40B4-BE49-F238E27FC236}">
                    <a16:creationId xmlns:a16="http://schemas.microsoft.com/office/drawing/2014/main" id="{1B879B05-6E2E-C214-173B-70865DB03A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152"/>
                <a:ext cx="591" cy="384"/>
                <a:chOff x="0" y="1152"/>
                <a:chExt cx="591" cy="384"/>
              </a:xfrm>
            </p:grpSpPr>
            <p:sp>
              <p:nvSpPr>
                <p:cNvPr id="28690" name="Rectangle 15">
                  <a:extLst>
                    <a:ext uri="{FF2B5EF4-FFF2-40B4-BE49-F238E27FC236}">
                      <a16:creationId xmlns:a16="http://schemas.microsoft.com/office/drawing/2014/main" id="{AFE25CE4-276E-B305-1A94-6F0375DF75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152"/>
                  <a:ext cx="50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latin typeface="黑体" panose="02010609060101010101" pitchFamily="49" charset="-122"/>
                    </a:rPr>
                    <a:t>-p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0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8691" name="Rectangle 25">
                  <a:extLst>
                    <a:ext uri="{FF2B5EF4-FFF2-40B4-BE49-F238E27FC236}">
                      <a16:creationId xmlns:a16="http://schemas.microsoft.com/office/drawing/2014/main" id="{B5A61FB8-86E8-B2B0-091F-AF68EEE18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59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28687" name="Group 28">
                <a:extLst>
                  <a:ext uri="{FF2B5EF4-FFF2-40B4-BE49-F238E27FC236}">
                    <a16:creationId xmlns:a16="http://schemas.microsoft.com/office/drawing/2014/main" id="{9BAC93E9-7B26-884E-3436-6C6F31F400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1" y="1152"/>
                <a:ext cx="2992" cy="384"/>
                <a:chOff x="591" y="1152"/>
                <a:chExt cx="2992" cy="384"/>
              </a:xfrm>
            </p:grpSpPr>
            <p:sp>
              <p:nvSpPr>
                <p:cNvPr id="28688" name="Rectangle 16">
                  <a:extLst>
                    <a:ext uri="{FF2B5EF4-FFF2-40B4-BE49-F238E27FC236}">
                      <a16:creationId xmlns:a16="http://schemas.microsoft.com/office/drawing/2014/main" id="{DB6134E6-E172-0A10-A833-4CE255F868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1152"/>
                  <a:ext cx="290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000">
                      <a:latin typeface="黑体" panose="02010609060101010101" pitchFamily="49" charset="-122"/>
                    </a:rPr>
                    <a:t>如果父目录不存在，创建所有的父目录。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0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8689" name="Rectangle 27">
                  <a:extLst>
                    <a:ext uri="{FF2B5EF4-FFF2-40B4-BE49-F238E27FC236}">
                      <a16:creationId xmlns:a16="http://schemas.microsoft.com/office/drawing/2014/main" id="{24127E94-FB2F-6E57-1FAD-3E7E0EA40A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1" y="1152"/>
                  <a:ext cx="299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</p:grpSp>
        <p:sp>
          <p:nvSpPr>
            <p:cNvPr id="28681" name="Rectangle 30">
              <a:extLst>
                <a:ext uri="{FF2B5EF4-FFF2-40B4-BE49-F238E27FC236}">
                  <a16:creationId xmlns:a16="http://schemas.microsoft.com/office/drawing/2014/main" id="{C9C23F66-17ED-13E7-8C62-FD9A62F38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381"/>
              <a:ext cx="3589" cy="1158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Font typeface="Wingdings" panose="05000000000000000000" pitchFamily="2" charset="2"/>
                <a:buNone/>
              </a:pPr>
              <a:endParaRPr lang="zh-CN" altLang="en-US" sz="1800"/>
            </a:p>
          </p:txBody>
        </p:sp>
      </p:grpSp>
      <p:sp>
        <p:nvSpPr>
          <p:cNvPr id="28678" name="灯片编号占位符 1">
            <a:extLst>
              <a:ext uri="{FF2B5EF4-FFF2-40B4-BE49-F238E27FC236}">
                <a16:creationId xmlns:a16="http://schemas.microsoft.com/office/drawing/2014/main" id="{105008B3-9B29-5CE5-462F-E71AB2F4744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3EC6B7-ACD8-482C-923F-6B9CDDBF3AD3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4C9D54-ABA4-CA44-EEE3-D46984F8D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1717676"/>
            <a:ext cx="6856413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1FAF5C-0883-C250-2941-1CB9B4BC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两个概念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900BB1-6C73-CF06-8F62-BB8D905A1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Linux Kernel</a:t>
            </a:r>
          </a:p>
          <a:p>
            <a:r>
              <a:rPr lang="en-US" altLang="zh-CN" dirty="0"/>
              <a:t>The Linux kernel is a free and open-source, monolithic, modular, multitasking, Unix-like operating system kernel, originally written in 1991 by Linus Torvalds.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Linux</a:t>
            </a:r>
            <a:endParaRPr lang="en-US" altLang="zh-CN" dirty="0"/>
          </a:p>
          <a:p>
            <a:r>
              <a:rPr lang="en-US" altLang="zh-CN" dirty="0"/>
              <a:t>Linux is a family of open-source Unix-like operating systems based on the Linux kernel.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46C9B4-239B-EFDB-F2FA-0FAFB2B3E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508C-CCC5-4789-A40D-319FC5525CEC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3EA178-3BB4-4CBF-3B9A-199CF2514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D006EC-44EE-9DC1-7A75-808D60BE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AD27-7934-4A0C-A4FE-B36EB6FFCE7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458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5D6E04C5-52F1-ADC5-6B27-7169F7408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>
                <a:latin typeface="黑体" panose="02010609060101010101" pitchFamily="49" charset="-122"/>
              </a:rPr>
              <a:t>            rm</a:t>
            </a:r>
            <a:r>
              <a:rPr lang="zh-CN" altLang="en-US" b="0"/>
              <a:t>命令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22E3508B-E5E8-5DAA-D57E-A995703F30F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24113" y="1341438"/>
            <a:ext cx="7416800" cy="15113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latin typeface="黑体" panose="02010609060101010101" pitchFamily="49" charset="-122"/>
              </a:rPr>
              <a:t>	</a:t>
            </a:r>
            <a:r>
              <a:rPr lang="zh-CN" altLang="en-US" sz="1800">
                <a:latin typeface="黑体" panose="02010609060101010101" pitchFamily="49" charset="-122"/>
              </a:rPr>
              <a:t>语法：</a:t>
            </a:r>
            <a:r>
              <a:rPr lang="en-US" altLang="zh-CN" sz="1800">
                <a:latin typeface="黑体" panose="02010609060101010101" pitchFamily="49" charset="-122"/>
              </a:rPr>
              <a:t>rm [</a:t>
            </a:r>
            <a:r>
              <a:rPr lang="zh-CN" altLang="en-US" sz="1800">
                <a:latin typeface="黑体" panose="02010609060101010101" pitchFamily="49" charset="-122"/>
              </a:rPr>
              <a:t>参数选项</a:t>
            </a:r>
            <a:r>
              <a:rPr lang="en-US" altLang="zh-CN" sz="1800">
                <a:latin typeface="黑体" panose="02010609060101010101" pitchFamily="49" charset="-122"/>
              </a:rPr>
              <a:t>] </a:t>
            </a:r>
            <a:r>
              <a:rPr lang="zh-CN" altLang="en-US" sz="1800">
                <a:latin typeface="黑体" panose="02010609060101010101" pitchFamily="49" charset="-122"/>
              </a:rPr>
              <a:t>文件</a:t>
            </a:r>
            <a:r>
              <a:rPr lang="en-US" altLang="zh-CN" sz="1800">
                <a:latin typeface="Times New Roman" panose="02020603050405020304" pitchFamily="18" charset="0"/>
              </a:rPr>
              <a:t>…</a:t>
            </a:r>
            <a:r>
              <a:rPr lang="en-US" altLang="zh-CN" sz="1800">
                <a:latin typeface="黑体" panose="02010609060101010101" pitchFamily="49" charset="-122"/>
              </a:rPr>
              <a:t>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latin typeface="黑体" panose="02010609060101010101" pitchFamily="49" charset="-122"/>
              </a:rPr>
              <a:t>	</a:t>
            </a:r>
            <a:r>
              <a:rPr lang="zh-CN" altLang="en-US" sz="1800">
                <a:latin typeface="黑体" panose="02010609060101010101" pitchFamily="49" charset="-122"/>
              </a:rPr>
              <a:t>说明：用户可以用</a:t>
            </a:r>
            <a:r>
              <a:rPr lang="en-US" altLang="zh-CN" sz="1800">
                <a:latin typeface="黑体" panose="02010609060101010101" pitchFamily="49" charset="-122"/>
              </a:rPr>
              <a:t>rm</a:t>
            </a:r>
            <a:r>
              <a:rPr lang="zh-CN" altLang="en-US" sz="1800">
                <a:latin typeface="黑体" panose="02010609060101010101" pitchFamily="49" charset="-122"/>
              </a:rPr>
              <a:t>命令删除不需要的文件。该命令的功能为删除一个目录中的一个或多个文件或目录，它也可以将某个目录及其下的所有文件及子目录均删除。对于符号链接文件只是断开了链接，原文件保持不变。</a:t>
            </a:r>
            <a:endParaRPr lang="zh-CN" altLang="en-US" sz="1800"/>
          </a:p>
          <a:p>
            <a:pPr eaLnBrk="1" hangingPunct="1">
              <a:lnSpc>
                <a:spcPct val="90000"/>
              </a:lnSpc>
            </a:pPr>
            <a:endParaRPr lang="en-US" altLang="zh-CN" sz="1800"/>
          </a:p>
        </p:txBody>
      </p:sp>
      <p:graphicFrame>
        <p:nvGraphicFramePr>
          <p:cNvPr id="302121" name="Group 41">
            <a:extLst>
              <a:ext uri="{FF2B5EF4-FFF2-40B4-BE49-F238E27FC236}">
                <a16:creationId xmlns:a16="http://schemas.microsoft.com/office/drawing/2014/main" id="{6B6C4905-590D-F6E0-81DF-919E10B9C021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495550" y="3068638"/>
          <a:ext cx="7061200" cy="2835274"/>
        </p:xfrm>
        <a:graphic>
          <a:graphicData uri="http://schemas.openxmlformats.org/drawingml/2006/table">
            <a:tbl>
              <a:tblPr/>
              <a:tblGrid>
                <a:gridCol w="1439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1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276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选项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      </a:t>
                      </a: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选项说明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223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    -f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不作确认提示，强制删除文件。如果错误只是文件不存在，那么不会生成一个状态返回的错误。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223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    -i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进行确认提示。（在同时给定了</a:t>
                      </a: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-f</a:t>
                      </a: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和</a:t>
                      </a: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-i</a:t>
                      </a: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选项时，列在最后的生效。）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223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    -r,-R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递归地移除目录树。 它可以连同这个目录下的子目录都删除。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329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   -d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删除目录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744" name="灯片编号占位符 1">
            <a:extLst>
              <a:ext uri="{FF2B5EF4-FFF2-40B4-BE49-F238E27FC236}">
                <a16:creationId xmlns:a16="http://schemas.microsoft.com/office/drawing/2014/main" id="{DEC9199E-3F79-124D-9A37-4DBFAA496FD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4D19BA5-68FC-43CC-8603-1EC98A0FD806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A1CA91-18F8-00F4-25B7-4BC03711B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2060575"/>
            <a:ext cx="6350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9F175999-9C28-1791-E84C-5C1DBC609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>
                <a:latin typeface="黑体" panose="02010609060101010101" pitchFamily="49" charset="-122"/>
              </a:rPr>
              <a:t>         touch</a:t>
            </a:r>
            <a:r>
              <a:rPr lang="zh-CN" altLang="en-US" b="0">
                <a:latin typeface="黑体" panose="02010609060101010101" pitchFamily="49" charset="-122"/>
              </a:rPr>
              <a:t>、</a:t>
            </a:r>
            <a:r>
              <a:rPr lang="en-US" altLang="zh-CN" b="0">
                <a:latin typeface="黑体" panose="02010609060101010101" pitchFamily="49" charset="-122"/>
              </a:rPr>
              <a:t>ln</a:t>
            </a:r>
            <a:r>
              <a:rPr lang="zh-CN" altLang="en-US" b="0"/>
              <a:t>命令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C55F43EB-C425-A391-3ED1-C9912641B3E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95551" y="1268414"/>
            <a:ext cx="7046913" cy="7207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800"/>
              <a:t>语法：</a:t>
            </a:r>
            <a:r>
              <a:rPr lang="en-US" altLang="zh-CN" sz="1800"/>
              <a:t>touch </a:t>
            </a:r>
            <a:r>
              <a:rPr lang="en-US" altLang="zh-CN" sz="1800">
                <a:latin typeface="黑体" panose="02010609060101010101" pitchFamily="49" charset="-122"/>
              </a:rPr>
              <a:t>[</a:t>
            </a:r>
            <a:r>
              <a:rPr lang="zh-CN" altLang="en-US" sz="1800">
                <a:latin typeface="黑体" panose="02010609060101010101" pitchFamily="49" charset="-122"/>
              </a:rPr>
              <a:t>参数选项</a:t>
            </a:r>
            <a:r>
              <a:rPr lang="en-US" altLang="zh-CN" sz="1800">
                <a:latin typeface="黑体" panose="02010609060101010101" pitchFamily="49" charset="-122"/>
              </a:rPr>
              <a:t>] </a:t>
            </a:r>
            <a:r>
              <a:rPr lang="zh-CN" altLang="en-US" sz="1800">
                <a:latin typeface="黑体" panose="02010609060101010101" pitchFamily="49" charset="-122"/>
              </a:rPr>
              <a:t>文件</a:t>
            </a:r>
            <a:r>
              <a:rPr lang="en-US" altLang="zh-CN" sz="1800">
                <a:latin typeface="Times New Roman" panose="02020603050405020304" pitchFamily="18" charset="0"/>
              </a:rPr>
              <a:t>…</a:t>
            </a:r>
            <a:r>
              <a:rPr lang="en-US" altLang="zh-CN" sz="1800">
                <a:latin typeface="黑体" panose="02010609060101010101" pitchFamily="49" charset="-122"/>
              </a:rPr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800"/>
              <a:t>说明：修改文件的时间戳</a:t>
            </a:r>
            <a:r>
              <a:rPr lang="en-US" altLang="zh-CN" sz="1800"/>
              <a:t>,</a:t>
            </a:r>
            <a:r>
              <a:rPr lang="zh-CN" altLang="en-US" sz="1800"/>
              <a:t>不加任何参数则创建一个空白文件</a:t>
            </a:r>
            <a:endParaRPr lang="zh-CN" altLang="en-US"/>
          </a:p>
        </p:txBody>
      </p:sp>
      <p:graphicFrame>
        <p:nvGraphicFramePr>
          <p:cNvPr id="307262" name="Group 62">
            <a:extLst>
              <a:ext uri="{FF2B5EF4-FFF2-40B4-BE49-F238E27FC236}">
                <a16:creationId xmlns:a16="http://schemas.microsoft.com/office/drawing/2014/main" id="{D0C91050-C854-4899-A075-EAA7087DED51}"/>
              </a:ext>
            </a:extLst>
          </p:cNvPr>
          <p:cNvGraphicFramePr>
            <a:graphicFrameLocks noGrp="1"/>
          </p:cNvGraphicFramePr>
          <p:nvPr>
            <p:ph sz="quarter" idx="2"/>
          </p:nvPr>
        </p:nvGraphicFramePr>
        <p:xfrm>
          <a:off x="2495551" y="2060575"/>
          <a:ext cx="6913563" cy="1189038"/>
        </p:xfrm>
        <a:graphic>
          <a:graphicData uri="http://schemas.openxmlformats.org/drawingml/2006/table">
            <a:tbl>
              <a:tblPr/>
              <a:tblGrid>
                <a:gridCol w="1411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选项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选项说明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-a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改变文件访问时间为当前时间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-m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改变文件修改时间为当前时间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762" name="Text Box 21">
            <a:extLst>
              <a:ext uri="{FF2B5EF4-FFF2-40B4-BE49-F238E27FC236}">
                <a16:creationId xmlns:a16="http://schemas.microsoft.com/office/drawing/2014/main" id="{8D6B6DBA-FC5E-BD55-9078-E316DBDFF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8" y="4292601"/>
            <a:ext cx="628491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18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18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18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18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1800"/>
          </a:p>
        </p:txBody>
      </p:sp>
      <p:sp>
        <p:nvSpPr>
          <p:cNvPr id="31763" name="Rectangle 22">
            <a:extLst>
              <a:ext uri="{FF2B5EF4-FFF2-40B4-BE49-F238E27FC236}">
                <a16:creationId xmlns:a16="http://schemas.microsoft.com/office/drawing/2014/main" id="{CB21A40D-8C31-38FE-CFF0-1C989ADD0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3" y="4724401"/>
            <a:ext cx="691356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18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18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18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18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1800"/>
          </a:p>
        </p:txBody>
      </p:sp>
      <p:sp>
        <p:nvSpPr>
          <p:cNvPr id="31764" name="Rectangle 23">
            <a:extLst>
              <a:ext uri="{FF2B5EF4-FFF2-40B4-BE49-F238E27FC236}">
                <a16:creationId xmlns:a16="http://schemas.microsoft.com/office/drawing/2014/main" id="{EECAF249-D3AA-FBC9-4E46-508A3DAA2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8" y="3357564"/>
            <a:ext cx="7416800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/>
              <a:t>语法：</a:t>
            </a:r>
            <a:r>
              <a:rPr lang="en-US" altLang="zh-CN" sz="1800"/>
              <a:t>ln [</a:t>
            </a:r>
            <a:r>
              <a:rPr lang="zh-CN" altLang="en-US" sz="1800"/>
              <a:t>参数选项</a:t>
            </a:r>
            <a:r>
              <a:rPr lang="en-US" altLang="zh-CN" sz="1800"/>
              <a:t>]  </a:t>
            </a:r>
            <a:r>
              <a:rPr lang="zh-CN" altLang="en-US" sz="1800"/>
              <a:t>源文件  链接文件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/>
              <a:t>说明：创建链接文件，分为硬链接和软链接，加</a:t>
            </a:r>
            <a:r>
              <a:rPr lang="en-US" altLang="zh-CN" sz="1800"/>
              <a:t>-s</a:t>
            </a:r>
            <a:r>
              <a:rPr lang="zh-CN" altLang="en-US" sz="1800"/>
              <a:t>参数为创建软链接</a:t>
            </a:r>
          </a:p>
        </p:txBody>
      </p:sp>
      <p:graphicFrame>
        <p:nvGraphicFramePr>
          <p:cNvPr id="307278" name="Group 78">
            <a:extLst>
              <a:ext uri="{FF2B5EF4-FFF2-40B4-BE49-F238E27FC236}">
                <a16:creationId xmlns:a16="http://schemas.microsoft.com/office/drawing/2014/main" id="{3D2C60BA-6164-F35D-034C-78EEB19C7FC3}"/>
              </a:ext>
            </a:extLst>
          </p:cNvPr>
          <p:cNvGraphicFramePr>
            <a:graphicFrameLocks noGrp="1"/>
          </p:cNvGraphicFramePr>
          <p:nvPr>
            <p:ph sz="quarter" idx="3"/>
          </p:nvPr>
        </p:nvGraphicFramePr>
        <p:xfrm>
          <a:off x="2495550" y="4005263"/>
          <a:ext cx="7056438" cy="1981200"/>
        </p:xfrm>
        <a:graphic>
          <a:graphicData uri="http://schemas.openxmlformats.org/drawingml/2006/table">
            <a:tbl>
              <a:tblPr/>
              <a:tblGrid>
                <a:gridCol w="1512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975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选项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选项说明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713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-b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删除文件前备份文件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-d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、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-F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指定源目录，用在链接目录时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713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-f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强制创建链接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713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-s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创建符号链接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785" name="灯片编号占位符 1">
            <a:extLst>
              <a:ext uri="{FF2B5EF4-FFF2-40B4-BE49-F238E27FC236}">
                <a16:creationId xmlns:a16="http://schemas.microsoft.com/office/drawing/2014/main" id="{E629232C-AD61-AE9F-F9B1-FEAB8AE581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FBCB40-F459-4945-962F-64B6B5055059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12732-830E-5569-2656-936FC4FF3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049339"/>
            <a:ext cx="5773738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F2E3664-F982-1FD3-7CAF-DBB72801A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1049338"/>
            <a:ext cx="8856662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98A16598-094E-8FE4-EF4F-094ADC4799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                   file</a:t>
            </a:r>
            <a:r>
              <a:rPr lang="zh-CN" altLang="en-US"/>
              <a:t>命令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B164A783-720D-C053-983E-64359FA2B30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9176" y="1539876"/>
            <a:ext cx="7262813" cy="1096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语法：</a:t>
            </a:r>
            <a:r>
              <a:rPr lang="en-US" altLang="zh-CN" sz="2400"/>
              <a:t>file </a:t>
            </a:r>
            <a:r>
              <a:rPr lang="en-US" altLang="zh-CN" sz="2400">
                <a:latin typeface="黑体" panose="02010609060101010101" pitchFamily="49" charset="-122"/>
              </a:rPr>
              <a:t>[</a:t>
            </a:r>
            <a:r>
              <a:rPr lang="zh-CN" altLang="en-US" sz="2400">
                <a:latin typeface="黑体" panose="02010609060101010101" pitchFamily="49" charset="-122"/>
              </a:rPr>
              <a:t>参数选项</a:t>
            </a:r>
            <a:r>
              <a:rPr lang="en-US" altLang="zh-CN" sz="2400">
                <a:latin typeface="黑体" panose="02010609060101010101" pitchFamily="49" charset="-122"/>
              </a:rPr>
              <a:t>] </a:t>
            </a:r>
            <a:r>
              <a:rPr lang="zh-CN" altLang="en-US" sz="2400">
                <a:latin typeface="黑体" panose="02010609060101010101" pitchFamily="49" charset="-122"/>
              </a:rPr>
              <a:t>文件</a:t>
            </a:r>
            <a:r>
              <a:rPr lang="en-US" altLang="zh-CN" sz="2400">
                <a:latin typeface="Times New Roman" panose="02020603050405020304" pitchFamily="18" charset="0"/>
              </a:rPr>
              <a:t>…</a:t>
            </a:r>
            <a:r>
              <a:rPr lang="en-US" altLang="zh-CN" sz="2400">
                <a:latin typeface="黑体" panose="02010609060101010101" pitchFamily="49" charset="-122"/>
              </a:rPr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说明：确定文件的类型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/>
          </a:p>
        </p:txBody>
      </p:sp>
      <p:graphicFrame>
        <p:nvGraphicFramePr>
          <p:cNvPr id="309277" name="Group 29">
            <a:extLst>
              <a:ext uri="{FF2B5EF4-FFF2-40B4-BE49-F238E27FC236}">
                <a16:creationId xmlns:a16="http://schemas.microsoft.com/office/drawing/2014/main" id="{D2C4763A-BC5C-7E27-F899-423727AA9AA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351088" y="2708275"/>
          <a:ext cx="6989762" cy="2319338"/>
        </p:xfrm>
        <a:graphic>
          <a:graphicData uri="http://schemas.openxmlformats.org/drawingml/2006/table">
            <a:tbl>
              <a:tblPr/>
              <a:tblGrid>
                <a:gridCol w="1512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538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选项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选项说明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-b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显示信息时省略文件名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-s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查看设备文件的类型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-L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追踪符号链接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-f listfile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识别文件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listfile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中列出的文件名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792" name="灯片编号占位符 1">
            <a:extLst>
              <a:ext uri="{FF2B5EF4-FFF2-40B4-BE49-F238E27FC236}">
                <a16:creationId xmlns:a16="http://schemas.microsoft.com/office/drawing/2014/main" id="{1BED56C7-B47D-E1B1-DAEC-A07BE3B42BF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36C7AC-ED4E-4A2F-A0FB-D52EEC246529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81C55C-197C-E05F-5C33-36B6B7132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2708275"/>
            <a:ext cx="5524500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6D01F9AD-1E11-78AE-3195-2221B4F8EC7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133600" y="533400"/>
            <a:ext cx="7772400" cy="6096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b="0">
                <a:latin typeface="黑体" panose="02010609060101010101" pitchFamily="49" charset="-122"/>
              </a:rPr>
              <a:t>cp</a:t>
            </a:r>
            <a:r>
              <a:rPr lang="zh-CN" altLang="en-US" b="0"/>
              <a:t>命令</a:t>
            </a:r>
          </a:p>
        </p:txBody>
      </p:sp>
      <p:sp>
        <p:nvSpPr>
          <p:cNvPr id="33795" name="Rectangle 4">
            <a:extLst>
              <a:ext uri="{FF2B5EF4-FFF2-40B4-BE49-F238E27FC236}">
                <a16:creationId xmlns:a16="http://schemas.microsoft.com/office/drawing/2014/main" id="{ADB39DC0-9B12-A158-0C57-86FE54C11C3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90800" y="1262064"/>
            <a:ext cx="7543800" cy="1404937"/>
          </a:xfrm>
          <a:noFill/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solidFill>
                  <a:schemeClr val="tx2"/>
                </a:solidFill>
                <a:latin typeface="黑体" panose="02010609060101010101" pitchFamily="49" charset="-122"/>
              </a:rPr>
              <a:t>cp</a:t>
            </a:r>
            <a:r>
              <a:rPr lang="zh-CN" altLang="en-US" sz="2400">
                <a:solidFill>
                  <a:schemeClr val="tx2"/>
                </a:solidFill>
                <a:latin typeface="黑体" panose="02010609060101010101" pitchFamily="49" charset="-122"/>
              </a:rPr>
              <a:t>参数选项</a:t>
            </a:r>
            <a:r>
              <a:rPr lang="en-US" altLang="zh-CN" sz="2400" b="1">
                <a:solidFill>
                  <a:schemeClr val="tx2"/>
                </a:solidFill>
                <a:latin typeface="黑体" panose="02010609060101010101" pitchFamily="49" charset="-122"/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latin typeface="黑体" panose="02010609060101010101" pitchFamily="49" charset="-122"/>
              </a:rPr>
              <a:t>	</a:t>
            </a:r>
            <a:r>
              <a:rPr lang="zh-CN" altLang="en-US" sz="2000">
                <a:latin typeface="黑体" panose="02010609060101010101" pitchFamily="49" charset="-122"/>
              </a:rPr>
              <a:t>语法：</a:t>
            </a:r>
            <a:r>
              <a:rPr lang="en-US" altLang="zh-CN" sz="2000">
                <a:latin typeface="黑体" panose="02010609060101010101" pitchFamily="49" charset="-122"/>
              </a:rPr>
              <a:t>cp [</a:t>
            </a:r>
            <a:r>
              <a:rPr lang="zh-CN" altLang="en-US" sz="2000">
                <a:latin typeface="黑体" panose="02010609060101010101" pitchFamily="49" charset="-122"/>
              </a:rPr>
              <a:t>参数选项</a:t>
            </a:r>
            <a:r>
              <a:rPr lang="en-US" altLang="zh-CN" sz="2000">
                <a:latin typeface="黑体" panose="02010609060101010101" pitchFamily="49" charset="-122"/>
              </a:rPr>
              <a:t>] </a:t>
            </a:r>
            <a:r>
              <a:rPr lang="zh-CN" altLang="en-US" sz="2000">
                <a:latin typeface="黑体" panose="02010609060101010101" pitchFamily="49" charset="-122"/>
              </a:rPr>
              <a:t>源文件或目录 目标文件或目录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	说明：该命令把指定的源文件复制到目标文件或把多个源文件	复制到目标目录中。</a:t>
            </a:r>
            <a:endParaRPr lang="zh-CN" altLang="en-US" sz="2000" b="1">
              <a:solidFill>
                <a:schemeClr val="tx2"/>
              </a:solidFill>
            </a:endParaRPr>
          </a:p>
        </p:txBody>
      </p:sp>
      <p:grpSp>
        <p:nvGrpSpPr>
          <p:cNvPr id="33796" name="Group 43">
            <a:extLst>
              <a:ext uri="{FF2B5EF4-FFF2-40B4-BE49-F238E27FC236}">
                <a16:creationId xmlns:a16="http://schemas.microsoft.com/office/drawing/2014/main" id="{0561250F-F831-F260-9984-097E8C443570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667000"/>
            <a:ext cx="8534400" cy="3276600"/>
            <a:chOff x="-3" y="-3"/>
            <a:chExt cx="3589" cy="3344"/>
          </a:xfrm>
        </p:grpSpPr>
        <p:grpSp>
          <p:nvGrpSpPr>
            <p:cNvPr id="33799" name="Group 41">
              <a:extLst>
                <a:ext uri="{FF2B5EF4-FFF2-40B4-BE49-F238E27FC236}">
                  <a16:creationId xmlns:a16="http://schemas.microsoft.com/office/drawing/2014/main" id="{6AE145B9-8D80-BFA8-CB50-09FF0D0572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583" cy="3338"/>
              <a:chOff x="0" y="0"/>
              <a:chExt cx="3583" cy="3338"/>
            </a:xfrm>
          </p:grpSpPr>
          <p:grpSp>
            <p:nvGrpSpPr>
              <p:cNvPr id="33801" name="Group 18">
                <a:extLst>
                  <a:ext uri="{FF2B5EF4-FFF2-40B4-BE49-F238E27FC236}">
                    <a16:creationId xmlns:a16="http://schemas.microsoft.com/office/drawing/2014/main" id="{88659F9D-7EF1-7F96-89D7-FC41B1F1D9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633" cy="403"/>
                <a:chOff x="0" y="0"/>
                <a:chExt cx="633" cy="403"/>
              </a:xfrm>
            </p:grpSpPr>
            <p:sp>
              <p:nvSpPr>
                <p:cNvPr id="33835" name="Rectangle 5">
                  <a:extLst>
                    <a:ext uri="{FF2B5EF4-FFF2-40B4-BE49-F238E27FC236}">
                      <a16:creationId xmlns:a16="http://schemas.microsoft.com/office/drawing/2014/main" id="{023838D1-D7A6-986D-1251-CF8A4C150A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547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选项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3836" name="Rectangle 17">
                  <a:extLst>
                    <a:ext uri="{FF2B5EF4-FFF2-40B4-BE49-F238E27FC236}">
                      <a16:creationId xmlns:a16="http://schemas.microsoft.com/office/drawing/2014/main" id="{FB160C33-255B-8067-E0AF-E9D6A15D2B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33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3802" name="Group 20">
                <a:extLst>
                  <a:ext uri="{FF2B5EF4-FFF2-40B4-BE49-F238E27FC236}">
                    <a16:creationId xmlns:a16="http://schemas.microsoft.com/office/drawing/2014/main" id="{A3C6C8D2-E6AD-4E4E-259D-4997CD5803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3" y="0"/>
                <a:ext cx="2950" cy="403"/>
                <a:chOff x="633" y="0"/>
                <a:chExt cx="2950" cy="403"/>
              </a:xfrm>
            </p:grpSpPr>
            <p:sp>
              <p:nvSpPr>
                <p:cNvPr id="33833" name="Rectangle 6">
                  <a:extLst>
                    <a:ext uri="{FF2B5EF4-FFF2-40B4-BE49-F238E27FC236}">
                      <a16:creationId xmlns:a16="http://schemas.microsoft.com/office/drawing/2014/main" id="{CF460649-FF29-91CD-A779-5DEE4EE6AE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" y="0"/>
                  <a:ext cx="2864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选项说明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3834" name="Rectangle 19">
                  <a:extLst>
                    <a:ext uri="{FF2B5EF4-FFF2-40B4-BE49-F238E27FC236}">
                      <a16:creationId xmlns:a16="http://schemas.microsoft.com/office/drawing/2014/main" id="{2648B364-6330-E184-12D0-F098F0D4DF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0"/>
                  <a:ext cx="2950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3803" name="Group 22">
                <a:extLst>
                  <a:ext uri="{FF2B5EF4-FFF2-40B4-BE49-F238E27FC236}">
                    <a16:creationId xmlns:a16="http://schemas.microsoft.com/office/drawing/2014/main" id="{E0D2A5A9-53A4-E0E7-0FC5-637FFC7D0B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03"/>
                <a:ext cx="633" cy="403"/>
                <a:chOff x="0" y="403"/>
                <a:chExt cx="633" cy="403"/>
              </a:xfrm>
            </p:grpSpPr>
            <p:sp>
              <p:nvSpPr>
                <p:cNvPr id="33831" name="Rectangle 7">
                  <a:extLst>
                    <a:ext uri="{FF2B5EF4-FFF2-40B4-BE49-F238E27FC236}">
                      <a16:creationId xmlns:a16="http://schemas.microsoft.com/office/drawing/2014/main" id="{72074FD1-922A-4098-B9C5-B4F8D6A4FA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403"/>
                  <a:ext cx="547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-f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3832" name="Rectangle 21">
                  <a:extLst>
                    <a:ext uri="{FF2B5EF4-FFF2-40B4-BE49-F238E27FC236}">
                      <a16:creationId xmlns:a16="http://schemas.microsoft.com/office/drawing/2014/main" id="{CF009DB0-729F-FB96-8BA3-7D14E4AD3C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03"/>
                  <a:ext cx="633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3804" name="Group 24">
                <a:extLst>
                  <a:ext uri="{FF2B5EF4-FFF2-40B4-BE49-F238E27FC236}">
                    <a16:creationId xmlns:a16="http://schemas.microsoft.com/office/drawing/2014/main" id="{CC62F9D4-3CDC-9231-87DD-3A26C65ED0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3" y="403"/>
                <a:ext cx="2950" cy="403"/>
                <a:chOff x="633" y="403"/>
                <a:chExt cx="2950" cy="403"/>
              </a:xfrm>
            </p:grpSpPr>
            <p:sp>
              <p:nvSpPr>
                <p:cNvPr id="33829" name="Rectangle 8">
                  <a:extLst>
                    <a:ext uri="{FF2B5EF4-FFF2-40B4-BE49-F238E27FC236}">
                      <a16:creationId xmlns:a16="http://schemas.microsoft.com/office/drawing/2014/main" id="{3D87C9F1-D611-513D-100D-0B77845F89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" y="403"/>
                  <a:ext cx="2864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如果需要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,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删除已存在的目的文件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3830" name="Rectangle 23">
                  <a:extLst>
                    <a:ext uri="{FF2B5EF4-FFF2-40B4-BE49-F238E27FC236}">
                      <a16:creationId xmlns:a16="http://schemas.microsoft.com/office/drawing/2014/main" id="{1FF7E9CD-1CD7-B984-C207-A9D21D4CC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403"/>
                  <a:ext cx="2950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3805" name="Group 26">
                <a:extLst>
                  <a:ext uri="{FF2B5EF4-FFF2-40B4-BE49-F238E27FC236}">
                    <a16:creationId xmlns:a16="http://schemas.microsoft.com/office/drawing/2014/main" id="{3632DA8F-1C31-A3B6-499E-EBB658765D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806"/>
                <a:ext cx="633" cy="518"/>
                <a:chOff x="0" y="806"/>
                <a:chExt cx="633" cy="518"/>
              </a:xfrm>
            </p:grpSpPr>
            <p:sp>
              <p:nvSpPr>
                <p:cNvPr id="33827" name="Rectangle 9">
                  <a:extLst>
                    <a:ext uri="{FF2B5EF4-FFF2-40B4-BE49-F238E27FC236}">
                      <a16:creationId xmlns:a16="http://schemas.microsoft.com/office/drawing/2014/main" id="{6C2D751F-43C7-59B5-B27A-689C688EC8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806"/>
                  <a:ext cx="547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-i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3828" name="Rectangle 25">
                  <a:extLst>
                    <a:ext uri="{FF2B5EF4-FFF2-40B4-BE49-F238E27FC236}">
                      <a16:creationId xmlns:a16="http://schemas.microsoft.com/office/drawing/2014/main" id="{3717C066-7D46-C8C4-C2D2-30DEEE4C10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06"/>
                  <a:ext cx="633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3806" name="Group 28">
                <a:extLst>
                  <a:ext uri="{FF2B5EF4-FFF2-40B4-BE49-F238E27FC236}">
                    <a16:creationId xmlns:a16="http://schemas.microsoft.com/office/drawing/2014/main" id="{4F5488F4-F8D1-44B0-C753-A3841A1961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3" y="806"/>
                <a:ext cx="2950" cy="518"/>
                <a:chOff x="633" y="806"/>
                <a:chExt cx="2950" cy="518"/>
              </a:xfrm>
            </p:grpSpPr>
            <p:sp>
              <p:nvSpPr>
                <p:cNvPr id="33825" name="Rectangle 10">
                  <a:extLst>
                    <a:ext uri="{FF2B5EF4-FFF2-40B4-BE49-F238E27FC236}">
                      <a16:creationId xmlns:a16="http://schemas.microsoft.com/office/drawing/2014/main" id="{2CD380D2-BE8F-637F-A2DC-0141D51B80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" y="806"/>
                  <a:ext cx="2864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提示是否覆盖现有普通目标文件。 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(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在标准出错上显示问题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,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从标准输入读取答案。只有明确确认了才复制文件。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)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3826" name="Rectangle 27">
                  <a:extLst>
                    <a:ext uri="{FF2B5EF4-FFF2-40B4-BE49-F238E27FC236}">
                      <a16:creationId xmlns:a16="http://schemas.microsoft.com/office/drawing/2014/main" id="{40EC6132-E99B-0F90-1AD9-98B118B69A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806"/>
                  <a:ext cx="2950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3807" name="Group 30">
                <a:extLst>
                  <a:ext uri="{FF2B5EF4-FFF2-40B4-BE49-F238E27FC236}">
                    <a16:creationId xmlns:a16="http://schemas.microsoft.com/office/drawing/2014/main" id="{F5F79BF5-BC15-F643-6CAC-B40C065733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324"/>
                <a:ext cx="633" cy="863"/>
                <a:chOff x="0" y="1324"/>
                <a:chExt cx="633" cy="863"/>
              </a:xfrm>
            </p:grpSpPr>
            <p:sp>
              <p:nvSpPr>
                <p:cNvPr id="33823" name="Rectangle 11">
                  <a:extLst>
                    <a:ext uri="{FF2B5EF4-FFF2-40B4-BE49-F238E27FC236}">
                      <a16:creationId xmlns:a16="http://schemas.microsoft.com/office/drawing/2014/main" id="{E0DC03B6-D592-F654-F7B6-F8726C58A6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324"/>
                  <a:ext cx="547" cy="8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-p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3824" name="Rectangle 29">
                  <a:extLst>
                    <a:ext uri="{FF2B5EF4-FFF2-40B4-BE49-F238E27FC236}">
                      <a16:creationId xmlns:a16="http://schemas.microsoft.com/office/drawing/2014/main" id="{91E38E6A-910A-64FC-F943-B0A961E736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324"/>
                  <a:ext cx="633" cy="86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3808" name="Group 32">
                <a:extLst>
                  <a:ext uri="{FF2B5EF4-FFF2-40B4-BE49-F238E27FC236}">
                    <a16:creationId xmlns:a16="http://schemas.microsoft.com/office/drawing/2014/main" id="{C3EBDBD3-F178-E9C9-C602-5AFA848168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3" y="1324"/>
                <a:ext cx="2950" cy="863"/>
                <a:chOff x="633" y="1324"/>
                <a:chExt cx="2950" cy="863"/>
              </a:xfrm>
            </p:grpSpPr>
            <p:sp>
              <p:nvSpPr>
                <p:cNvPr id="33821" name="Rectangle 12">
                  <a:extLst>
                    <a:ext uri="{FF2B5EF4-FFF2-40B4-BE49-F238E27FC236}">
                      <a16:creationId xmlns:a16="http://schemas.microsoft.com/office/drawing/2014/main" id="{43C8641E-4C0C-4185-13C2-016F61273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" y="1324"/>
                  <a:ext cx="2864" cy="8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保留原文件的所有者、组、权限（包括 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setuid 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和 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setgid 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位），上次修改时间和上次访问时间。如果制作所有者或组信息的副本时出错，则 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setuid 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和 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setgid 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位被清空。</a:t>
                  </a:r>
                </a:p>
              </p:txBody>
            </p:sp>
            <p:sp>
              <p:nvSpPr>
                <p:cNvPr id="33822" name="Rectangle 31">
                  <a:extLst>
                    <a:ext uri="{FF2B5EF4-FFF2-40B4-BE49-F238E27FC236}">
                      <a16:creationId xmlns:a16="http://schemas.microsoft.com/office/drawing/2014/main" id="{0838FF92-E44C-4A84-F6B0-0BE858EA12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1324"/>
                  <a:ext cx="2950" cy="86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3809" name="Group 34">
                <a:extLst>
                  <a:ext uri="{FF2B5EF4-FFF2-40B4-BE49-F238E27FC236}">
                    <a16:creationId xmlns:a16="http://schemas.microsoft.com/office/drawing/2014/main" id="{2FA15B07-1020-C438-A35C-B5FD558E90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187"/>
                <a:ext cx="633" cy="633"/>
                <a:chOff x="0" y="2187"/>
                <a:chExt cx="633" cy="633"/>
              </a:xfrm>
            </p:grpSpPr>
            <p:sp>
              <p:nvSpPr>
                <p:cNvPr id="33819" name="Rectangle 13">
                  <a:extLst>
                    <a:ext uri="{FF2B5EF4-FFF2-40B4-BE49-F238E27FC236}">
                      <a16:creationId xmlns:a16="http://schemas.microsoft.com/office/drawing/2014/main" id="{426A8D5D-E5F6-F06C-4F8D-47B3C357FE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187"/>
                  <a:ext cx="547" cy="6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-R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3820" name="Rectangle 33">
                  <a:extLst>
                    <a:ext uri="{FF2B5EF4-FFF2-40B4-BE49-F238E27FC236}">
                      <a16:creationId xmlns:a16="http://schemas.microsoft.com/office/drawing/2014/main" id="{F49013C7-C7DF-1F12-406B-C3F7EB44E7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187"/>
                  <a:ext cx="633" cy="63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3810" name="Group 36">
                <a:extLst>
                  <a:ext uri="{FF2B5EF4-FFF2-40B4-BE49-F238E27FC236}">
                    <a16:creationId xmlns:a16="http://schemas.microsoft.com/office/drawing/2014/main" id="{801FFE13-C869-C70F-5CC4-FEFE0CC7F1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3" y="2187"/>
                <a:ext cx="2950" cy="633"/>
                <a:chOff x="633" y="2187"/>
                <a:chExt cx="2950" cy="633"/>
              </a:xfrm>
            </p:grpSpPr>
            <p:sp>
              <p:nvSpPr>
                <p:cNvPr id="33817" name="Rectangle 14">
                  <a:extLst>
                    <a:ext uri="{FF2B5EF4-FFF2-40B4-BE49-F238E27FC236}">
                      <a16:creationId xmlns:a16="http://schemas.microsoft.com/office/drawing/2014/main" id="{9E2D4D37-52A3-5BFD-6C3B-237E49AEDA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" y="2187"/>
                  <a:ext cx="2864" cy="6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递归复制目录，如果对象不是普通文件或目录那么做相应正确处理，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(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因此，一个 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FIFO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或者特殊文件在复制后仍然是一个 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FIFO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型或者相应特殊文件。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)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3818" name="Rectangle 35">
                  <a:extLst>
                    <a:ext uri="{FF2B5EF4-FFF2-40B4-BE49-F238E27FC236}">
                      <a16:creationId xmlns:a16="http://schemas.microsoft.com/office/drawing/2014/main" id="{5AB16DE2-5224-5D1A-2313-84E72C3C4B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187"/>
                  <a:ext cx="2950" cy="63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3811" name="Group 38">
                <a:extLst>
                  <a:ext uri="{FF2B5EF4-FFF2-40B4-BE49-F238E27FC236}">
                    <a16:creationId xmlns:a16="http://schemas.microsoft.com/office/drawing/2014/main" id="{CB8D6828-E02D-E0AD-88CC-F31BD97EB0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820"/>
                <a:ext cx="633" cy="518"/>
                <a:chOff x="0" y="2820"/>
                <a:chExt cx="633" cy="518"/>
              </a:xfrm>
            </p:grpSpPr>
            <p:sp>
              <p:nvSpPr>
                <p:cNvPr id="33815" name="Rectangle 15">
                  <a:extLst>
                    <a:ext uri="{FF2B5EF4-FFF2-40B4-BE49-F238E27FC236}">
                      <a16:creationId xmlns:a16="http://schemas.microsoft.com/office/drawing/2014/main" id="{3B3FE162-D4BC-09A9-DE07-E612D90A90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820"/>
                  <a:ext cx="547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-r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3816" name="Rectangle 37">
                  <a:extLst>
                    <a:ext uri="{FF2B5EF4-FFF2-40B4-BE49-F238E27FC236}">
                      <a16:creationId xmlns:a16="http://schemas.microsoft.com/office/drawing/2014/main" id="{B3867789-8D29-0878-BCC4-6DE3D23212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820"/>
                  <a:ext cx="633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3812" name="Group 40">
                <a:extLst>
                  <a:ext uri="{FF2B5EF4-FFF2-40B4-BE49-F238E27FC236}">
                    <a16:creationId xmlns:a16="http://schemas.microsoft.com/office/drawing/2014/main" id="{F3C6EAA8-F455-E80A-DD3B-B0635D00F1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3" y="2820"/>
                <a:ext cx="2950" cy="518"/>
                <a:chOff x="633" y="2820"/>
                <a:chExt cx="2950" cy="518"/>
              </a:xfrm>
            </p:grpSpPr>
            <p:sp>
              <p:nvSpPr>
                <p:cNvPr id="33813" name="Rectangle 16">
                  <a:extLst>
                    <a:ext uri="{FF2B5EF4-FFF2-40B4-BE49-F238E27FC236}">
                      <a16:creationId xmlns:a16="http://schemas.microsoft.com/office/drawing/2014/main" id="{CFE91CB7-DED0-D647-9BB6-26DD97F33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" y="2820"/>
                  <a:ext cx="2864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递归复制目录，如果对象不是普通文件或目录那么做一些未声明处理。（因此，我们允许并鼓励用 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-r 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选项做 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-R 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的同义词。）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3814" name="Rectangle 39">
                  <a:extLst>
                    <a:ext uri="{FF2B5EF4-FFF2-40B4-BE49-F238E27FC236}">
                      <a16:creationId xmlns:a16="http://schemas.microsoft.com/office/drawing/2014/main" id="{9E3266A7-0F54-CD62-C1B7-DEE9001E03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820"/>
                  <a:ext cx="2950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</p:grpSp>
        <p:sp>
          <p:nvSpPr>
            <p:cNvPr id="33800" name="Rectangle 42">
              <a:extLst>
                <a:ext uri="{FF2B5EF4-FFF2-40B4-BE49-F238E27FC236}">
                  <a16:creationId xmlns:a16="http://schemas.microsoft.com/office/drawing/2014/main" id="{7FF77425-E9BE-5845-8568-D839BB3B9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3589" cy="3344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Font typeface="Wingdings" panose="05000000000000000000" pitchFamily="2" charset="2"/>
                <a:buNone/>
              </a:pPr>
              <a:endParaRPr lang="zh-CN" altLang="en-US" sz="1800"/>
            </a:p>
          </p:txBody>
        </p:sp>
      </p:grpSp>
      <p:sp>
        <p:nvSpPr>
          <p:cNvPr id="33797" name="灯片编号占位符 1">
            <a:extLst>
              <a:ext uri="{FF2B5EF4-FFF2-40B4-BE49-F238E27FC236}">
                <a16:creationId xmlns:a16="http://schemas.microsoft.com/office/drawing/2014/main" id="{80766635-092A-5D6A-4A81-AB1066B697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D89CE05-53EC-45F5-9AEB-CADD58AAC593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56CE24-FBC7-E829-1571-6C95C54B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77789"/>
            <a:ext cx="5772150" cy="660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FC281B22-E2AF-65EA-E98D-11E813DBFC4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228600"/>
            <a:ext cx="7772400" cy="838200"/>
          </a:xfrm>
        </p:spPr>
        <p:txBody>
          <a:bodyPr/>
          <a:lstStyle/>
          <a:p>
            <a:pPr algn="ctr" eaLnBrk="1" hangingPunct="1"/>
            <a:r>
              <a:rPr lang="en-US" altLang="zh-CN">
                <a:latin typeface="黑体" panose="02010609060101010101" pitchFamily="49" charset="-122"/>
              </a:rPr>
              <a:t>mv</a:t>
            </a:r>
            <a:r>
              <a:rPr lang="zh-CN" altLang="en-US"/>
              <a:t>命令</a:t>
            </a:r>
            <a:r>
              <a:rPr lang="en-US" altLang="zh-CN"/>
              <a:t>(</a:t>
            </a:r>
            <a:r>
              <a:rPr lang="zh-CN" altLang="en-US"/>
              <a:t>一</a:t>
            </a:r>
            <a:r>
              <a:rPr lang="en-US" altLang="zh-CN"/>
              <a:t>)</a:t>
            </a:r>
          </a:p>
        </p:txBody>
      </p:sp>
      <p:sp>
        <p:nvSpPr>
          <p:cNvPr id="34819" name="Rectangle 4">
            <a:extLst>
              <a:ext uri="{FF2B5EF4-FFF2-40B4-BE49-F238E27FC236}">
                <a16:creationId xmlns:a16="http://schemas.microsoft.com/office/drawing/2014/main" id="{22E603DB-C824-4B7D-4A66-8CAEB6A9D8F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90800" y="1219200"/>
            <a:ext cx="7391400" cy="34290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solidFill>
                  <a:schemeClr val="tx2"/>
                </a:solidFill>
                <a:latin typeface="黑体" panose="02010609060101010101" pitchFamily="49" charset="-122"/>
              </a:rPr>
              <a:t>mv</a:t>
            </a:r>
            <a:r>
              <a:rPr lang="zh-CN" altLang="en-US" sz="2400">
                <a:solidFill>
                  <a:schemeClr val="tx2"/>
                </a:solidFill>
                <a:latin typeface="黑体" panose="02010609060101010101" pitchFamily="49" charset="-122"/>
              </a:rPr>
              <a:t>参数选项</a:t>
            </a:r>
            <a:r>
              <a:rPr lang="en-US" altLang="zh-CN" sz="2400" b="1">
                <a:solidFill>
                  <a:schemeClr val="tx2"/>
                </a:solidFill>
                <a:latin typeface="黑体" panose="02010609060101010101" pitchFamily="49" charset="-122"/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latin typeface="黑体" panose="02010609060101010101" pitchFamily="49" charset="-122"/>
              </a:rPr>
              <a:t>	</a:t>
            </a:r>
            <a:r>
              <a:rPr lang="zh-CN" altLang="en-US" sz="2000">
                <a:latin typeface="黑体" panose="02010609060101010101" pitchFamily="49" charset="-122"/>
              </a:rPr>
              <a:t>语法：</a:t>
            </a:r>
            <a:r>
              <a:rPr lang="en-US" altLang="zh-CN" sz="2000">
                <a:latin typeface="黑体" panose="02010609060101010101" pitchFamily="49" charset="-122"/>
              </a:rPr>
              <a:t>mv [</a:t>
            </a:r>
            <a:r>
              <a:rPr lang="zh-CN" altLang="en-US" sz="2000">
                <a:latin typeface="黑体" panose="02010609060101010101" pitchFamily="49" charset="-122"/>
              </a:rPr>
              <a:t>参数选项</a:t>
            </a:r>
            <a:r>
              <a:rPr lang="en-US" altLang="zh-CN" sz="2000">
                <a:latin typeface="黑体" panose="02010609060101010101" pitchFamily="49" charset="-122"/>
              </a:rPr>
              <a:t>] </a:t>
            </a:r>
            <a:r>
              <a:rPr lang="zh-CN" altLang="en-US" sz="2000">
                <a:latin typeface="黑体" panose="02010609060101010101" pitchFamily="49" charset="-122"/>
              </a:rPr>
              <a:t>源文件或目录 目标文件或目录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	说明：视</a:t>
            </a:r>
            <a:r>
              <a:rPr lang="en-US" altLang="zh-CN" sz="2000">
                <a:latin typeface="黑体" panose="02010609060101010101" pitchFamily="49" charset="-122"/>
              </a:rPr>
              <a:t>mv</a:t>
            </a:r>
            <a:r>
              <a:rPr lang="zh-CN" altLang="en-US" sz="2000">
                <a:latin typeface="黑体" panose="02010609060101010101" pitchFamily="49" charset="-122"/>
              </a:rPr>
              <a:t>命令中第二个参数类型的不同（是目标文件还是目	标目录），</a:t>
            </a:r>
            <a:r>
              <a:rPr lang="en-US" altLang="zh-CN" sz="2000">
                <a:latin typeface="黑体" panose="02010609060101010101" pitchFamily="49" charset="-122"/>
              </a:rPr>
              <a:t>mv</a:t>
            </a:r>
            <a:r>
              <a:rPr lang="zh-CN" altLang="en-US" sz="2000">
                <a:latin typeface="黑体" panose="02010609060101010101" pitchFamily="49" charset="-122"/>
              </a:rPr>
              <a:t>命令将文件重命名或将其移至一个新的目	录中。当第二个参数类型是文件时，</a:t>
            </a:r>
            <a:r>
              <a:rPr lang="en-US" altLang="zh-CN" sz="2000">
                <a:latin typeface="黑体" panose="02010609060101010101" pitchFamily="49" charset="-122"/>
              </a:rPr>
              <a:t>mv</a:t>
            </a:r>
            <a:r>
              <a:rPr lang="zh-CN" altLang="en-US" sz="2000">
                <a:latin typeface="黑体" panose="02010609060101010101" pitchFamily="49" charset="-122"/>
              </a:rPr>
              <a:t>命令完成文件重	命名，此时，源文件只能有一个（也可以是源目录），	它将所给的源文件或目录重命名为给定的目标文件名。	当第二个参数是已存在的目录名称时，源文件或目录参	数可以有多个，</a:t>
            </a:r>
            <a:r>
              <a:rPr lang="en-US" altLang="zh-CN" sz="2000">
                <a:latin typeface="黑体" panose="02010609060101010101" pitchFamily="49" charset="-122"/>
              </a:rPr>
              <a:t>mv</a:t>
            </a:r>
            <a:r>
              <a:rPr lang="zh-CN" altLang="en-US" sz="2000">
                <a:latin typeface="黑体" panose="02010609060101010101" pitchFamily="49" charset="-122"/>
              </a:rPr>
              <a:t>命令将各参数指定的源文件均移至目	标目录中。在跨文件系统移动文件时，</a:t>
            </a:r>
            <a:r>
              <a:rPr lang="en-US" altLang="zh-CN" sz="2000">
                <a:latin typeface="黑体" panose="02010609060101010101" pitchFamily="49" charset="-122"/>
              </a:rPr>
              <a:t>mv</a:t>
            </a:r>
            <a:r>
              <a:rPr lang="zh-CN" altLang="en-US" sz="2000">
                <a:latin typeface="黑体" panose="02010609060101010101" pitchFamily="49" charset="-122"/>
              </a:rPr>
              <a:t>先拷贝，再将	原有文件删除，而链至该文件的链接也将丢失。</a:t>
            </a:r>
          </a:p>
        </p:txBody>
      </p:sp>
      <p:sp>
        <p:nvSpPr>
          <p:cNvPr id="34820" name="灯片编号占位符 1">
            <a:extLst>
              <a:ext uri="{FF2B5EF4-FFF2-40B4-BE49-F238E27FC236}">
                <a16:creationId xmlns:a16="http://schemas.microsoft.com/office/drawing/2014/main" id="{0EF314BE-645B-C64E-BF47-F1B1A6035A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6ACAA9F-B7AC-4F1F-A39F-357237D49716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1FB2F913-3FBE-6DFE-6B99-4B9078EED13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228600"/>
            <a:ext cx="7772400" cy="838200"/>
          </a:xfrm>
        </p:spPr>
        <p:txBody>
          <a:bodyPr/>
          <a:lstStyle/>
          <a:p>
            <a:pPr algn="ctr" eaLnBrk="1" hangingPunct="1"/>
            <a:r>
              <a:rPr lang="en-US" altLang="zh-CN">
                <a:latin typeface="黑体" panose="02010609060101010101" pitchFamily="49" charset="-122"/>
              </a:rPr>
              <a:t>mv</a:t>
            </a:r>
            <a:r>
              <a:rPr lang="zh-CN" altLang="en-US"/>
              <a:t>命令</a:t>
            </a:r>
            <a:r>
              <a:rPr lang="en-US" altLang="zh-CN"/>
              <a:t>(</a:t>
            </a:r>
            <a:r>
              <a:rPr lang="zh-CN" altLang="en-US"/>
              <a:t>二</a:t>
            </a:r>
            <a:r>
              <a:rPr lang="en-US" altLang="zh-CN"/>
              <a:t>)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CBEBC62F-E824-78AC-F5BE-4D703B318A9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90800" y="1219200"/>
            <a:ext cx="7391400" cy="381000"/>
          </a:xfrm>
          <a:noFill/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solidFill>
                  <a:schemeClr val="tx2"/>
                </a:solidFill>
                <a:latin typeface="黑体" panose="02010609060101010101" pitchFamily="49" charset="-122"/>
              </a:rPr>
              <a:t>mv</a:t>
            </a:r>
            <a:r>
              <a:rPr lang="zh-CN" altLang="en-US" sz="2400">
                <a:solidFill>
                  <a:schemeClr val="tx2"/>
                </a:solidFill>
                <a:latin typeface="黑体" panose="02010609060101010101" pitchFamily="49" charset="-122"/>
              </a:rPr>
              <a:t>参数选项</a:t>
            </a:r>
            <a:r>
              <a:rPr lang="en-US" altLang="zh-CN" sz="2400" b="1">
                <a:solidFill>
                  <a:schemeClr val="tx2"/>
                </a:solidFill>
                <a:latin typeface="黑体" panose="02010609060101010101" pitchFamily="49" charset="-122"/>
              </a:rPr>
              <a:t>:</a:t>
            </a:r>
            <a:endParaRPr lang="en-US" altLang="zh-CN" sz="2000">
              <a:latin typeface="黑体" panose="02010609060101010101" pitchFamily="49" charset="-122"/>
            </a:endParaRPr>
          </a:p>
        </p:txBody>
      </p:sp>
      <p:grpSp>
        <p:nvGrpSpPr>
          <p:cNvPr id="35844" name="Group 78">
            <a:extLst>
              <a:ext uri="{FF2B5EF4-FFF2-40B4-BE49-F238E27FC236}">
                <a16:creationId xmlns:a16="http://schemas.microsoft.com/office/drawing/2014/main" id="{D606405E-5A28-ACE7-5992-FC6A9F0529C1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1828800"/>
            <a:ext cx="8763000" cy="4191000"/>
            <a:chOff x="-3" y="-3"/>
            <a:chExt cx="3589" cy="5072"/>
          </a:xfrm>
        </p:grpSpPr>
        <p:grpSp>
          <p:nvGrpSpPr>
            <p:cNvPr id="35847" name="Group 76">
              <a:extLst>
                <a:ext uri="{FF2B5EF4-FFF2-40B4-BE49-F238E27FC236}">
                  <a16:creationId xmlns:a16="http://schemas.microsoft.com/office/drawing/2014/main" id="{B0411BD4-D57B-4719-11A6-FE29B4B82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583" cy="5066"/>
              <a:chOff x="0" y="0"/>
              <a:chExt cx="3583" cy="5066"/>
            </a:xfrm>
          </p:grpSpPr>
          <p:grpSp>
            <p:nvGrpSpPr>
              <p:cNvPr id="35849" name="Group 29">
                <a:extLst>
                  <a:ext uri="{FF2B5EF4-FFF2-40B4-BE49-F238E27FC236}">
                    <a16:creationId xmlns:a16="http://schemas.microsoft.com/office/drawing/2014/main" id="{F96CBF69-B6B9-67E9-02D6-2FAE08B14F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347" cy="403"/>
                <a:chOff x="0" y="0"/>
                <a:chExt cx="1347" cy="403"/>
              </a:xfrm>
            </p:grpSpPr>
            <p:sp>
              <p:nvSpPr>
                <p:cNvPr id="35919" name="Rectangle 4">
                  <a:extLst>
                    <a:ext uri="{FF2B5EF4-FFF2-40B4-BE49-F238E27FC236}">
                      <a16:creationId xmlns:a16="http://schemas.microsoft.com/office/drawing/2014/main" id="{9A92A51A-71D0-98C8-3DDC-815EBA84EB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26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选项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5920" name="Rectangle 28">
                  <a:extLst>
                    <a:ext uri="{FF2B5EF4-FFF2-40B4-BE49-F238E27FC236}">
                      <a16:creationId xmlns:a16="http://schemas.microsoft.com/office/drawing/2014/main" id="{A59ACD29-6B02-5D34-A634-56F57160FF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3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50" name="Group 31">
                <a:extLst>
                  <a:ext uri="{FF2B5EF4-FFF2-40B4-BE49-F238E27FC236}">
                    <a16:creationId xmlns:a16="http://schemas.microsoft.com/office/drawing/2014/main" id="{DB752B9A-64D1-0B66-9CF5-5A33585F51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7" y="0"/>
                <a:ext cx="2236" cy="403"/>
                <a:chOff x="1347" y="0"/>
                <a:chExt cx="2236" cy="403"/>
              </a:xfrm>
            </p:grpSpPr>
            <p:sp>
              <p:nvSpPr>
                <p:cNvPr id="35917" name="Rectangle 5">
                  <a:extLst>
                    <a:ext uri="{FF2B5EF4-FFF2-40B4-BE49-F238E27FC236}">
                      <a16:creationId xmlns:a16="http://schemas.microsoft.com/office/drawing/2014/main" id="{5F4E6E7F-FD16-7181-6C6E-0C1D449226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0" y="0"/>
                  <a:ext cx="21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选项说明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5918" name="Rectangle 30">
                  <a:extLst>
                    <a:ext uri="{FF2B5EF4-FFF2-40B4-BE49-F238E27FC236}">
                      <a16:creationId xmlns:a16="http://schemas.microsoft.com/office/drawing/2014/main" id="{76B96EBE-4F53-A301-3BCE-EC666FDA6B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7" y="0"/>
                  <a:ext cx="22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51" name="Group 33">
                <a:extLst>
                  <a:ext uri="{FF2B5EF4-FFF2-40B4-BE49-F238E27FC236}">
                    <a16:creationId xmlns:a16="http://schemas.microsoft.com/office/drawing/2014/main" id="{B8998B42-6203-7059-75D4-1855B3961A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03"/>
                <a:ext cx="1347" cy="403"/>
                <a:chOff x="0" y="403"/>
                <a:chExt cx="1347" cy="403"/>
              </a:xfrm>
            </p:grpSpPr>
            <p:sp>
              <p:nvSpPr>
                <p:cNvPr id="35915" name="Rectangle 6">
                  <a:extLst>
                    <a:ext uri="{FF2B5EF4-FFF2-40B4-BE49-F238E27FC236}">
                      <a16:creationId xmlns:a16="http://schemas.microsoft.com/office/drawing/2014/main" id="{3DDAAE1E-9B6B-4332-BA52-7D27589140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403"/>
                  <a:ext cx="126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/>
                    <a:t>--backup</a:t>
                  </a:r>
                </a:p>
              </p:txBody>
            </p:sp>
            <p:sp>
              <p:nvSpPr>
                <p:cNvPr id="35916" name="Rectangle 32">
                  <a:extLst>
                    <a:ext uri="{FF2B5EF4-FFF2-40B4-BE49-F238E27FC236}">
                      <a16:creationId xmlns:a16="http://schemas.microsoft.com/office/drawing/2014/main" id="{5CEB9C3E-58C1-D11E-E8C5-DBD0F01A3C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03"/>
                  <a:ext cx="13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52" name="Group 35">
                <a:extLst>
                  <a:ext uri="{FF2B5EF4-FFF2-40B4-BE49-F238E27FC236}">
                    <a16:creationId xmlns:a16="http://schemas.microsoft.com/office/drawing/2014/main" id="{27CB2A05-792F-4666-62ED-B889C708A8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7" y="403"/>
                <a:ext cx="2236" cy="403"/>
                <a:chOff x="1347" y="403"/>
                <a:chExt cx="2236" cy="403"/>
              </a:xfrm>
            </p:grpSpPr>
            <p:sp>
              <p:nvSpPr>
                <p:cNvPr id="35913" name="Rectangle 7">
                  <a:extLst>
                    <a:ext uri="{FF2B5EF4-FFF2-40B4-BE49-F238E27FC236}">
                      <a16:creationId xmlns:a16="http://schemas.microsoft.com/office/drawing/2014/main" id="{40C6632A-1E20-F1B2-F9FA-7FB3541C45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0" y="403"/>
                  <a:ext cx="21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为现有的每一个目标文件作一个备份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5914" name="Rectangle 34">
                  <a:extLst>
                    <a:ext uri="{FF2B5EF4-FFF2-40B4-BE49-F238E27FC236}">
                      <a16:creationId xmlns:a16="http://schemas.microsoft.com/office/drawing/2014/main" id="{19953758-0341-A64C-6454-90C009C39D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7" y="403"/>
                  <a:ext cx="22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53" name="Group 37">
                <a:extLst>
                  <a:ext uri="{FF2B5EF4-FFF2-40B4-BE49-F238E27FC236}">
                    <a16:creationId xmlns:a16="http://schemas.microsoft.com/office/drawing/2014/main" id="{72FB3E28-CAA2-2611-BF73-FE049683BC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806"/>
                <a:ext cx="1347" cy="403"/>
                <a:chOff x="0" y="806"/>
                <a:chExt cx="1347" cy="403"/>
              </a:xfrm>
            </p:grpSpPr>
            <p:sp>
              <p:nvSpPr>
                <p:cNvPr id="35911" name="Rectangle 8">
                  <a:extLst>
                    <a:ext uri="{FF2B5EF4-FFF2-40B4-BE49-F238E27FC236}">
                      <a16:creationId xmlns:a16="http://schemas.microsoft.com/office/drawing/2014/main" id="{C3CBA567-60E9-D72E-0F08-D59960FBA7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806"/>
                  <a:ext cx="126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-b</a:t>
                  </a:r>
                </a:p>
              </p:txBody>
            </p:sp>
            <p:sp>
              <p:nvSpPr>
                <p:cNvPr id="35912" name="Rectangle 36">
                  <a:extLst>
                    <a:ext uri="{FF2B5EF4-FFF2-40B4-BE49-F238E27FC236}">
                      <a16:creationId xmlns:a16="http://schemas.microsoft.com/office/drawing/2014/main" id="{420BBED6-E128-7BC5-FD8F-FE61A79FE7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06"/>
                  <a:ext cx="13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54" name="Group 39">
                <a:extLst>
                  <a:ext uri="{FF2B5EF4-FFF2-40B4-BE49-F238E27FC236}">
                    <a16:creationId xmlns:a16="http://schemas.microsoft.com/office/drawing/2014/main" id="{D24E5F5A-9CCF-8B9C-8DD3-FF0F7E5813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7" y="806"/>
                <a:ext cx="2236" cy="403"/>
                <a:chOff x="1347" y="806"/>
                <a:chExt cx="2236" cy="403"/>
              </a:xfrm>
            </p:grpSpPr>
            <p:sp>
              <p:nvSpPr>
                <p:cNvPr id="35909" name="Rectangle 9">
                  <a:extLst>
                    <a:ext uri="{FF2B5EF4-FFF2-40B4-BE49-F238E27FC236}">
                      <a16:creationId xmlns:a16="http://schemas.microsoft.com/office/drawing/2014/main" id="{85373C51-90D4-251E-E9CF-ECF7DBCA24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0" y="806"/>
                  <a:ext cx="21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和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--backup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一样但是不接受参数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5910" name="Rectangle 38">
                  <a:extLst>
                    <a:ext uri="{FF2B5EF4-FFF2-40B4-BE49-F238E27FC236}">
                      <a16:creationId xmlns:a16="http://schemas.microsoft.com/office/drawing/2014/main" id="{8BD904FC-4E93-4A0E-C278-65BDBACE2A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7" y="806"/>
                  <a:ext cx="22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55" name="Group 41">
                <a:extLst>
                  <a:ext uri="{FF2B5EF4-FFF2-40B4-BE49-F238E27FC236}">
                    <a16:creationId xmlns:a16="http://schemas.microsoft.com/office/drawing/2014/main" id="{628A754C-F4FA-05FE-5D9D-A2CC7D1159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209"/>
                <a:ext cx="1347" cy="403"/>
                <a:chOff x="0" y="1209"/>
                <a:chExt cx="1347" cy="403"/>
              </a:xfrm>
            </p:grpSpPr>
            <p:sp>
              <p:nvSpPr>
                <p:cNvPr id="35907" name="Rectangle 10">
                  <a:extLst>
                    <a:ext uri="{FF2B5EF4-FFF2-40B4-BE49-F238E27FC236}">
                      <a16:creationId xmlns:a16="http://schemas.microsoft.com/office/drawing/2014/main" id="{54424AE8-0943-75CD-C5B9-204D029D86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209"/>
                  <a:ext cx="126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-f, --force</a:t>
                  </a:r>
                </a:p>
              </p:txBody>
            </p:sp>
            <p:sp>
              <p:nvSpPr>
                <p:cNvPr id="35908" name="Rectangle 40">
                  <a:extLst>
                    <a:ext uri="{FF2B5EF4-FFF2-40B4-BE49-F238E27FC236}">
                      <a16:creationId xmlns:a16="http://schemas.microsoft.com/office/drawing/2014/main" id="{DCCB4DC5-84FE-0B7B-8FDE-2B54D6A18F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209"/>
                  <a:ext cx="13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56" name="Group 43">
                <a:extLst>
                  <a:ext uri="{FF2B5EF4-FFF2-40B4-BE49-F238E27FC236}">
                    <a16:creationId xmlns:a16="http://schemas.microsoft.com/office/drawing/2014/main" id="{1BE4C746-1519-594E-971D-EE71573425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7" y="1209"/>
                <a:ext cx="2236" cy="403"/>
                <a:chOff x="1347" y="1209"/>
                <a:chExt cx="2236" cy="403"/>
              </a:xfrm>
            </p:grpSpPr>
            <p:sp>
              <p:nvSpPr>
                <p:cNvPr id="35905" name="Rectangle 11">
                  <a:extLst>
                    <a:ext uri="{FF2B5EF4-FFF2-40B4-BE49-F238E27FC236}">
                      <a16:creationId xmlns:a16="http://schemas.microsoft.com/office/drawing/2014/main" id="{88E688E2-EC88-9C69-8452-81BCAD5027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0" y="1209"/>
                  <a:ext cx="21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覆盖前永不提示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5906" name="Rectangle 42">
                  <a:extLst>
                    <a:ext uri="{FF2B5EF4-FFF2-40B4-BE49-F238E27FC236}">
                      <a16:creationId xmlns:a16="http://schemas.microsoft.com/office/drawing/2014/main" id="{7BD53C4B-02BE-E515-ED57-0E1833E339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7" y="1209"/>
                  <a:ext cx="22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57" name="Group 45">
                <a:extLst>
                  <a:ext uri="{FF2B5EF4-FFF2-40B4-BE49-F238E27FC236}">
                    <a16:creationId xmlns:a16="http://schemas.microsoft.com/office/drawing/2014/main" id="{36E39226-A7ED-7670-0543-5EFF105DEE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612"/>
                <a:ext cx="1347" cy="403"/>
                <a:chOff x="0" y="1612"/>
                <a:chExt cx="1347" cy="403"/>
              </a:xfrm>
            </p:grpSpPr>
            <p:sp>
              <p:nvSpPr>
                <p:cNvPr id="35903" name="Rectangle 12">
                  <a:extLst>
                    <a:ext uri="{FF2B5EF4-FFF2-40B4-BE49-F238E27FC236}">
                      <a16:creationId xmlns:a16="http://schemas.microsoft.com/office/drawing/2014/main" id="{672025F1-02CA-8FB9-FE6E-CCF48AB0BE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612"/>
                  <a:ext cx="126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-i, --interactive</a:t>
                  </a:r>
                </a:p>
              </p:txBody>
            </p:sp>
            <p:sp>
              <p:nvSpPr>
                <p:cNvPr id="35904" name="Rectangle 44">
                  <a:extLst>
                    <a:ext uri="{FF2B5EF4-FFF2-40B4-BE49-F238E27FC236}">
                      <a16:creationId xmlns:a16="http://schemas.microsoft.com/office/drawing/2014/main" id="{F978E02D-00BE-0E6A-7567-6D19642C80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612"/>
                  <a:ext cx="13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58" name="Group 47">
                <a:extLst>
                  <a:ext uri="{FF2B5EF4-FFF2-40B4-BE49-F238E27FC236}">
                    <a16:creationId xmlns:a16="http://schemas.microsoft.com/office/drawing/2014/main" id="{3B1EA870-74E4-B67D-A1BE-561DBF6D13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7" y="1612"/>
                <a:ext cx="2236" cy="403"/>
                <a:chOff x="1347" y="1612"/>
                <a:chExt cx="2236" cy="403"/>
              </a:xfrm>
            </p:grpSpPr>
            <p:sp>
              <p:nvSpPr>
                <p:cNvPr id="35901" name="Rectangle 13">
                  <a:extLst>
                    <a:ext uri="{FF2B5EF4-FFF2-40B4-BE49-F238E27FC236}">
                      <a16:creationId xmlns:a16="http://schemas.microsoft.com/office/drawing/2014/main" id="{A9E4FEDA-2ED2-4B99-3061-D914C8ACBA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0" y="1612"/>
                  <a:ext cx="21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覆盖前提示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5902" name="Rectangle 46">
                  <a:extLst>
                    <a:ext uri="{FF2B5EF4-FFF2-40B4-BE49-F238E27FC236}">
                      <a16:creationId xmlns:a16="http://schemas.microsoft.com/office/drawing/2014/main" id="{92DEBC68-160C-5D20-79D4-0E4C9EAF4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7" y="1612"/>
                  <a:ext cx="22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59" name="Group 49">
                <a:extLst>
                  <a:ext uri="{FF2B5EF4-FFF2-40B4-BE49-F238E27FC236}">
                    <a16:creationId xmlns:a16="http://schemas.microsoft.com/office/drawing/2014/main" id="{1D788976-364E-E23B-89F8-30A64E8112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015"/>
                <a:ext cx="1347" cy="518"/>
                <a:chOff x="0" y="2015"/>
                <a:chExt cx="1347" cy="518"/>
              </a:xfrm>
            </p:grpSpPr>
            <p:sp>
              <p:nvSpPr>
                <p:cNvPr id="35899" name="Rectangle 14">
                  <a:extLst>
                    <a:ext uri="{FF2B5EF4-FFF2-40B4-BE49-F238E27FC236}">
                      <a16:creationId xmlns:a16="http://schemas.microsoft.com/office/drawing/2014/main" id="{71CE7350-9C9E-B79A-398E-217C0CD51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015"/>
                  <a:ext cx="1261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--strip-trailing-slashes</a:t>
                  </a:r>
                </a:p>
              </p:txBody>
            </p:sp>
            <p:sp>
              <p:nvSpPr>
                <p:cNvPr id="35900" name="Rectangle 48">
                  <a:extLst>
                    <a:ext uri="{FF2B5EF4-FFF2-40B4-BE49-F238E27FC236}">
                      <a16:creationId xmlns:a16="http://schemas.microsoft.com/office/drawing/2014/main" id="{F0B53679-602A-63EB-45C6-C3ABFF5A7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015"/>
                  <a:ext cx="1347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60" name="Group 51">
                <a:extLst>
                  <a:ext uri="{FF2B5EF4-FFF2-40B4-BE49-F238E27FC236}">
                    <a16:creationId xmlns:a16="http://schemas.microsoft.com/office/drawing/2014/main" id="{F48BDCDB-92F5-AD00-22DD-2E65FD3B16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7" y="2015"/>
                <a:ext cx="2236" cy="518"/>
                <a:chOff x="1347" y="2015"/>
                <a:chExt cx="2236" cy="518"/>
              </a:xfrm>
            </p:grpSpPr>
            <p:sp>
              <p:nvSpPr>
                <p:cNvPr id="35897" name="Rectangle 15">
                  <a:extLst>
                    <a:ext uri="{FF2B5EF4-FFF2-40B4-BE49-F238E27FC236}">
                      <a16:creationId xmlns:a16="http://schemas.microsoft.com/office/drawing/2014/main" id="{2A0C2A5E-BF3A-7C84-E0B4-CF20898B6B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0" y="2015"/>
                  <a:ext cx="2150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删除任何</a:t>
                  </a:r>
                  <a:r>
                    <a:rPr lang="zh-CN" altLang="en-US" sz="1600">
                      <a:latin typeface="Times New Roman" panose="02020603050405020304" pitchFamily="18" charset="0"/>
                    </a:rPr>
                    <a:t>“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源文件</a:t>
                  </a:r>
                  <a:r>
                    <a:rPr lang="zh-CN" altLang="en-US" sz="1600">
                      <a:latin typeface="Times New Roman" panose="02020603050405020304" pitchFamily="18" charset="0"/>
                    </a:rPr>
                    <a:t>”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参数后面跟随的斜杠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5898" name="Rectangle 50">
                  <a:extLst>
                    <a:ext uri="{FF2B5EF4-FFF2-40B4-BE49-F238E27FC236}">
                      <a16:creationId xmlns:a16="http://schemas.microsoft.com/office/drawing/2014/main" id="{696C20A5-A522-51E2-78D4-8735487EC1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7" y="2015"/>
                  <a:ext cx="2236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61" name="Group 53">
                <a:extLst>
                  <a:ext uri="{FF2B5EF4-FFF2-40B4-BE49-F238E27FC236}">
                    <a16:creationId xmlns:a16="http://schemas.microsoft.com/office/drawing/2014/main" id="{153CFBB8-4CBB-424F-7493-B22D7143E7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533"/>
                <a:ext cx="1347" cy="403"/>
                <a:chOff x="0" y="2533"/>
                <a:chExt cx="1347" cy="403"/>
              </a:xfrm>
            </p:grpSpPr>
            <p:sp>
              <p:nvSpPr>
                <p:cNvPr id="35895" name="Rectangle 16">
                  <a:extLst>
                    <a:ext uri="{FF2B5EF4-FFF2-40B4-BE49-F238E27FC236}">
                      <a16:creationId xmlns:a16="http://schemas.microsoft.com/office/drawing/2014/main" id="{ABFD6E05-1069-0EF5-DC2C-053C49DB15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533"/>
                  <a:ext cx="126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-S, --suffix=SUFFIX</a:t>
                  </a:r>
                </a:p>
              </p:txBody>
            </p:sp>
            <p:sp>
              <p:nvSpPr>
                <p:cNvPr id="35896" name="Rectangle 52">
                  <a:extLst>
                    <a:ext uri="{FF2B5EF4-FFF2-40B4-BE49-F238E27FC236}">
                      <a16:creationId xmlns:a16="http://schemas.microsoft.com/office/drawing/2014/main" id="{9E3DBC9E-7B55-09C7-EB23-FBA51CDA1D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533"/>
                  <a:ext cx="13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62" name="Group 55">
                <a:extLst>
                  <a:ext uri="{FF2B5EF4-FFF2-40B4-BE49-F238E27FC236}">
                    <a16:creationId xmlns:a16="http://schemas.microsoft.com/office/drawing/2014/main" id="{5970694E-6FD4-1B9B-E05F-EFF96818A5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7" y="2533"/>
                <a:ext cx="2236" cy="403"/>
                <a:chOff x="1347" y="2533"/>
                <a:chExt cx="2236" cy="403"/>
              </a:xfrm>
            </p:grpSpPr>
            <p:sp>
              <p:nvSpPr>
                <p:cNvPr id="35893" name="Rectangle 17">
                  <a:extLst>
                    <a:ext uri="{FF2B5EF4-FFF2-40B4-BE49-F238E27FC236}">
                      <a16:creationId xmlns:a16="http://schemas.microsoft.com/office/drawing/2014/main" id="{941D36D1-A74A-DB76-5E38-F0A0B7CF6B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0" y="2533"/>
                  <a:ext cx="21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替换一般的备份后缀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5894" name="Rectangle 54">
                  <a:extLst>
                    <a:ext uri="{FF2B5EF4-FFF2-40B4-BE49-F238E27FC236}">
                      <a16:creationId xmlns:a16="http://schemas.microsoft.com/office/drawing/2014/main" id="{ED0EA2F6-4AEA-93AD-9538-3E8BEF40BF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7" y="2533"/>
                  <a:ext cx="22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63" name="Group 57">
                <a:extLst>
                  <a:ext uri="{FF2B5EF4-FFF2-40B4-BE49-F238E27FC236}">
                    <a16:creationId xmlns:a16="http://schemas.microsoft.com/office/drawing/2014/main" id="{2954EF15-8E88-77FF-7F2A-189CDCC6CE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936"/>
                <a:ext cx="1347" cy="518"/>
                <a:chOff x="0" y="2936"/>
                <a:chExt cx="1347" cy="518"/>
              </a:xfrm>
            </p:grpSpPr>
            <p:sp>
              <p:nvSpPr>
                <p:cNvPr id="35891" name="Rectangle 18">
                  <a:extLst>
                    <a:ext uri="{FF2B5EF4-FFF2-40B4-BE49-F238E27FC236}">
                      <a16:creationId xmlns:a16="http://schemas.microsoft.com/office/drawing/2014/main" id="{D80B81F0-248B-C8B2-5A5F-1B6127DDAF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936"/>
                  <a:ext cx="1261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--target-directory=DIRECTORY</a:t>
                  </a:r>
                </a:p>
              </p:txBody>
            </p:sp>
            <p:sp>
              <p:nvSpPr>
                <p:cNvPr id="35892" name="Rectangle 56">
                  <a:extLst>
                    <a:ext uri="{FF2B5EF4-FFF2-40B4-BE49-F238E27FC236}">
                      <a16:creationId xmlns:a16="http://schemas.microsoft.com/office/drawing/2014/main" id="{5D13FDE2-85AD-A7CF-5FC9-76AD0CC61B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936"/>
                  <a:ext cx="1347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64" name="Group 59">
                <a:extLst>
                  <a:ext uri="{FF2B5EF4-FFF2-40B4-BE49-F238E27FC236}">
                    <a16:creationId xmlns:a16="http://schemas.microsoft.com/office/drawing/2014/main" id="{C167BF71-ADFB-C83B-2A6F-F0DBE39673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7" y="2936"/>
                <a:ext cx="2236" cy="518"/>
                <a:chOff x="1347" y="2936"/>
                <a:chExt cx="2236" cy="518"/>
              </a:xfrm>
            </p:grpSpPr>
            <p:sp>
              <p:nvSpPr>
                <p:cNvPr id="35889" name="Rectangle 19">
                  <a:extLst>
                    <a:ext uri="{FF2B5EF4-FFF2-40B4-BE49-F238E27FC236}">
                      <a16:creationId xmlns:a16="http://schemas.microsoft.com/office/drawing/2014/main" id="{49D498A9-BC0E-DCDD-72A6-FA3CAC68AA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0" y="2936"/>
                  <a:ext cx="2150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移动全部</a:t>
                  </a:r>
                  <a:r>
                    <a:rPr lang="zh-CN" altLang="en-US" sz="1600">
                      <a:latin typeface="Times New Roman" panose="02020603050405020304" pitchFamily="18" charset="0"/>
                    </a:rPr>
                    <a:t>“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源文件</a:t>
                  </a:r>
                  <a:r>
                    <a:rPr lang="zh-CN" altLang="en-US" sz="1600">
                      <a:latin typeface="Times New Roman" panose="02020603050405020304" pitchFamily="18" charset="0"/>
                    </a:rPr>
                    <a:t>”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参数到</a:t>
                  </a:r>
                  <a:r>
                    <a:rPr lang="zh-CN" altLang="en-US" sz="1600">
                      <a:latin typeface="Times New Roman" panose="02020603050405020304" pitchFamily="18" charset="0"/>
                    </a:rPr>
                    <a:t>“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目录</a:t>
                  </a:r>
                  <a:r>
                    <a:rPr lang="zh-CN" altLang="en-US" sz="1600">
                      <a:latin typeface="Times New Roman" panose="02020603050405020304" pitchFamily="18" charset="0"/>
                    </a:rPr>
                    <a:t>”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中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5890" name="Rectangle 58">
                  <a:extLst>
                    <a:ext uri="{FF2B5EF4-FFF2-40B4-BE49-F238E27FC236}">
                      <a16:creationId xmlns:a16="http://schemas.microsoft.com/office/drawing/2014/main" id="{D6828BD9-0601-3758-79B4-E2B63D3A6F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7" y="2936"/>
                  <a:ext cx="2236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65" name="Group 61">
                <a:extLst>
                  <a:ext uri="{FF2B5EF4-FFF2-40B4-BE49-F238E27FC236}">
                    <a16:creationId xmlns:a16="http://schemas.microsoft.com/office/drawing/2014/main" id="{2EA633A7-6179-3E25-335F-6E1E2BDC27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454"/>
                <a:ext cx="1347" cy="403"/>
                <a:chOff x="0" y="3454"/>
                <a:chExt cx="1347" cy="403"/>
              </a:xfrm>
            </p:grpSpPr>
            <p:sp>
              <p:nvSpPr>
                <p:cNvPr id="35887" name="Rectangle 20">
                  <a:extLst>
                    <a:ext uri="{FF2B5EF4-FFF2-40B4-BE49-F238E27FC236}">
                      <a16:creationId xmlns:a16="http://schemas.microsoft.com/office/drawing/2014/main" id="{E751228F-66C5-3233-AC8F-232DC0DD99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454"/>
                  <a:ext cx="126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-u, --update</a:t>
                  </a:r>
                </a:p>
              </p:txBody>
            </p:sp>
            <p:sp>
              <p:nvSpPr>
                <p:cNvPr id="35888" name="Rectangle 60">
                  <a:extLst>
                    <a:ext uri="{FF2B5EF4-FFF2-40B4-BE49-F238E27FC236}">
                      <a16:creationId xmlns:a16="http://schemas.microsoft.com/office/drawing/2014/main" id="{AD15162B-4B92-ADC5-9BB7-4340A56196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454"/>
                  <a:ext cx="13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66" name="Group 63">
                <a:extLst>
                  <a:ext uri="{FF2B5EF4-FFF2-40B4-BE49-F238E27FC236}">
                    <a16:creationId xmlns:a16="http://schemas.microsoft.com/office/drawing/2014/main" id="{1382BDCE-EA46-32C4-6AFE-70506CD9F9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7" y="3454"/>
                <a:ext cx="2236" cy="403"/>
                <a:chOff x="1347" y="3454"/>
                <a:chExt cx="2236" cy="403"/>
              </a:xfrm>
            </p:grpSpPr>
            <p:sp>
              <p:nvSpPr>
                <p:cNvPr id="35885" name="Rectangle 21">
                  <a:extLst>
                    <a:ext uri="{FF2B5EF4-FFF2-40B4-BE49-F238E27FC236}">
                      <a16:creationId xmlns:a16="http://schemas.microsoft.com/office/drawing/2014/main" id="{29DC69E3-4176-2192-00A5-1EB3F5D3F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0" y="3454"/>
                  <a:ext cx="21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只移动更新的或者标记新的非目录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5886" name="Rectangle 62">
                  <a:extLst>
                    <a:ext uri="{FF2B5EF4-FFF2-40B4-BE49-F238E27FC236}">
                      <a16:creationId xmlns:a16="http://schemas.microsoft.com/office/drawing/2014/main" id="{B2177172-B43C-B1A0-02FA-1109F8CB95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7" y="3454"/>
                  <a:ext cx="22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67" name="Group 65">
                <a:extLst>
                  <a:ext uri="{FF2B5EF4-FFF2-40B4-BE49-F238E27FC236}">
                    <a16:creationId xmlns:a16="http://schemas.microsoft.com/office/drawing/2014/main" id="{8DADB6B5-139E-491B-3E2A-68500718C3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857"/>
                <a:ext cx="1347" cy="403"/>
                <a:chOff x="0" y="3857"/>
                <a:chExt cx="1347" cy="403"/>
              </a:xfrm>
            </p:grpSpPr>
            <p:sp>
              <p:nvSpPr>
                <p:cNvPr id="35883" name="Rectangle 22">
                  <a:extLst>
                    <a:ext uri="{FF2B5EF4-FFF2-40B4-BE49-F238E27FC236}">
                      <a16:creationId xmlns:a16="http://schemas.microsoft.com/office/drawing/2014/main" id="{0C0C2E1D-0F95-CC75-3153-BB46CC95DF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857"/>
                  <a:ext cx="126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-v, --verbose</a:t>
                  </a:r>
                </a:p>
              </p:txBody>
            </p:sp>
            <p:sp>
              <p:nvSpPr>
                <p:cNvPr id="35884" name="Rectangle 64">
                  <a:extLst>
                    <a:ext uri="{FF2B5EF4-FFF2-40B4-BE49-F238E27FC236}">
                      <a16:creationId xmlns:a16="http://schemas.microsoft.com/office/drawing/2014/main" id="{246208BE-3D64-1C1A-BEB8-79BC3457A4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857"/>
                  <a:ext cx="13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68" name="Group 67">
                <a:extLst>
                  <a:ext uri="{FF2B5EF4-FFF2-40B4-BE49-F238E27FC236}">
                    <a16:creationId xmlns:a16="http://schemas.microsoft.com/office/drawing/2014/main" id="{5B1F8C25-3873-5BCB-D9DA-3AF0475FB7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7" y="3857"/>
                <a:ext cx="2236" cy="403"/>
                <a:chOff x="1347" y="3857"/>
                <a:chExt cx="2236" cy="403"/>
              </a:xfrm>
            </p:grpSpPr>
            <p:sp>
              <p:nvSpPr>
                <p:cNvPr id="35881" name="Rectangle 23">
                  <a:extLst>
                    <a:ext uri="{FF2B5EF4-FFF2-40B4-BE49-F238E27FC236}">
                      <a16:creationId xmlns:a16="http://schemas.microsoft.com/office/drawing/2014/main" id="{603FD61B-25BA-13AE-9FFA-90CD0618ED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0" y="3857"/>
                  <a:ext cx="21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说明完成了什么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5882" name="Rectangle 66">
                  <a:extLst>
                    <a:ext uri="{FF2B5EF4-FFF2-40B4-BE49-F238E27FC236}">
                      <a16:creationId xmlns:a16="http://schemas.microsoft.com/office/drawing/2014/main" id="{6A2C7467-F7BA-FEA1-855D-CA04FEB8B8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7" y="3857"/>
                  <a:ext cx="22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69" name="Group 69">
                <a:extLst>
                  <a:ext uri="{FF2B5EF4-FFF2-40B4-BE49-F238E27FC236}">
                    <a16:creationId xmlns:a16="http://schemas.microsoft.com/office/drawing/2014/main" id="{3B4A4A33-5417-9609-E2FF-B75D5B5148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260"/>
                <a:ext cx="1347" cy="403"/>
                <a:chOff x="0" y="4260"/>
                <a:chExt cx="1347" cy="403"/>
              </a:xfrm>
            </p:grpSpPr>
            <p:sp>
              <p:nvSpPr>
                <p:cNvPr id="35879" name="Rectangle 24">
                  <a:extLst>
                    <a:ext uri="{FF2B5EF4-FFF2-40B4-BE49-F238E27FC236}">
                      <a16:creationId xmlns:a16="http://schemas.microsoft.com/office/drawing/2014/main" id="{C9207FA8-3A67-0E33-4D3B-BA8850BF30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4260"/>
                  <a:ext cx="126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--help</a:t>
                  </a:r>
                </a:p>
              </p:txBody>
            </p:sp>
            <p:sp>
              <p:nvSpPr>
                <p:cNvPr id="35880" name="Rectangle 68">
                  <a:extLst>
                    <a:ext uri="{FF2B5EF4-FFF2-40B4-BE49-F238E27FC236}">
                      <a16:creationId xmlns:a16="http://schemas.microsoft.com/office/drawing/2014/main" id="{5FEB064A-17B8-98FA-1C86-ED088422CA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260"/>
                  <a:ext cx="13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70" name="Group 71">
                <a:extLst>
                  <a:ext uri="{FF2B5EF4-FFF2-40B4-BE49-F238E27FC236}">
                    <a16:creationId xmlns:a16="http://schemas.microsoft.com/office/drawing/2014/main" id="{7D38958B-3F27-4B12-5B28-165D3B54B7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7" y="4260"/>
                <a:ext cx="2236" cy="403"/>
                <a:chOff x="1347" y="4260"/>
                <a:chExt cx="2236" cy="403"/>
              </a:xfrm>
            </p:grpSpPr>
            <p:sp>
              <p:nvSpPr>
                <p:cNvPr id="35877" name="Rectangle 25">
                  <a:extLst>
                    <a:ext uri="{FF2B5EF4-FFF2-40B4-BE49-F238E27FC236}">
                      <a16:creationId xmlns:a16="http://schemas.microsoft.com/office/drawing/2014/main" id="{D940E7D3-1647-B954-3226-5779ACA2D4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0" y="4260"/>
                  <a:ext cx="21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显示帮助且退出程序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5878" name="Rectangle 70">
                  <a:extLst>
                    <a:ext uri="{FF2B5EF4-FFF2-40B4-BE49-F238E27FC236}">
                      <a16:creationId xmlns:a16="http://schemas.microsoft.com/office/drawing/2014/main" id="{9C89D831-37D9-89C8-189C-7440A2A1ED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7" y="4260"/>
                  <a:ext cx="22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71" name="Group 73">
                <a:extLst>
                  <a:ext uri="{FF2B5EF4-FFF2-40B4-BE49-F238E27FC236}">
                    <a16:creationId xmlns:a16="http://schemas.microsoft.com/office/drawing/2014/main" id="{5A29A814-C12A-E766-94F1-4BEEF91D5A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663"/>
                <a:ext cx="1347" cy="403"/>
                <a:chOff x="0" y="4663"/>
                <a:chExt cx="1347" cy="403"/>
              </a:xfrm>
            </p:grpSpPr>
            <p:sp>
              <p:nvSpPr>
                <p:cNvPr id="35875" name="Rectangle 26">
                  <a:extLst>
                    <a:ext uri="{FF2B5EF4-FFF2-40B4-BE49-F238E27FC236}">
                      <a16:creationId xmlns:a16="http://schemas.microsoft.com/office/drawing/2014/main" id="{4956E4FD-FCDB-0357-EAA0-0F7E747CEE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4663"/>
                  <a:ext cx="126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--version</a:t>
                  </a:r>
                </a:p>
              </p:txBody>
            </p:sp>
            <p:sp>
              <p:nvSpPr>
                <p:cNvPr id="35876" name="Rectangle 72">
                  <a:extLst>
                    <a:ext uri="{FF2B5EF4-FFF2-40B4-BE49-F238E27FC236}">
                      <a16:creationId xmlns:a16="http://schemas.microsoft.com/office/drawing/2014/main" id="{F27633C2-8647-8237-59A6-E8E521047C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663"/>
                  <a:ext cx="13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5872" name="Group 75">
                <a:extLst>
                  <a:ext uri="{FF2B5EF4-FFF2-40B4-BE49-F238E27FC236}">
                    <a16:creationId xmlns:a16="http://schemas.microsoft.com/office/drawing/2014/main" id="{7124B681-5010-357F-2AA7-1089D3377A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7" y="4663"/>
                <a:ext cx="2236" cy="403"/>
                <a:chOff x="1347" y="4663"/>
                <a:chExt cx="2236" cy="403"/>
              </a:xfrm>
            </p:grpSpPr>
            <p:sp>
              <p:nvSpPr>
                <p:cNvPr id="35873" name="Rectangle 27">
                  <a:extLst>
                    <a:ext uri="{FF2B5EF4-FFF2-40B4-BE49-F238E27FC236}">
                      <a16:creationId xmlns:a16="http://schemas.microsoft.com/office/drawing/2014/main" id="{AB90CA88-58AD-4B7B-93F4-3E9FF52BF1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0" y="4663"/>
                  <a:ext cx="21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输出版本信息且退出程序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5874" name="Rectangle 74">
                  <a:extLst>
                    <a:ext uri="{FF2B5EF4-FFF2-40B4-BE49-F238E27FC236}">
                      <a16:creationId xmlns:a16="http://schemas.microsoft.com/office/drawing/2014/main" id="{E2EC91B6-0B19-A3C9-D2A8-C8C012C89E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7" y="4663"/>
                  <a:ext cx="22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</p:grpSp>
        <p:sp>
          <p:nvSpPr>
            <p:cNvPr id="35848" name="Rectangle 77">
              <a:extLst>
                <a:ext uri="{FF2B5EF4-FFF2-40B4-BE49-F238E27FC236}">
                  <a16:creationId xmlns:a16="http://schemas.microsoft.com/office/drawing/2014/main" id="{671033D2-673E-8AD4-837F-68F6C9761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3589" cy="5072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Font typeface="Wingdings" panose="05000000000000000000" pitchFamily="2" charset="2"/>
                <a:buNone/>
              </a:pPr>
              <a:endParaRPr lang="zh-CN" altLang="en-US" sz="1800"/>
            </a:p>
          </p:txBody>
        </p:sp>
      </p:grpSp>
      <p:sp>
        <p:nvSpPr>
          <p:cNvPr id="35845" name="灯片编号占位符 1">
            <a:extLst>
              <a:ext uri="{FF2B5EF4-FFF2-40B4-BE49-F238E27FC236}">
                <a16:creationId xmlns:a16="http://schemas.microsoft.com/office/drawing/2014/main" id="{D78E8611-5F5C-70A0-1FB1-4CC4A450F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6C8FBDD-A531-468B-B17A-BFDFF6F01085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33F71B-3F75-FE43-EC0D-79B5ADC28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5" y="0"/>
            <a:ext cx="3562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1FB2F913-3FBE-6DFE-6B99-4B9078EED13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228600"/>
            <a:ext cx="7772400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黑体" panose="02010609060101010101" pitchFamily="49" charset="-122"/>
              </a:rPr>
              <a:t>文件权限系统</a:t>
            </a:r>
            <a:endParaRPr lang="en-US" altLang="zh-CN" dirty="0"/>
          </a:p>
        </p:txBody>
      </p:sp>
      <p:sp>
        <p:nvSpPr>
          <p:cNvPr id="35845" name="灯片编号占位符 1">
            <a:extLst>
              <a:ext uri="{FF2B5EF4-FFF2-40B4-BE49-F238E27FC236}">
                <a16:creationId xmlns:a16="http://schemas.microsoft.com/office/drawing/2014/main" id="{D78E8611-5F5C-70A0-1FB1-4CC4A450F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6C8FBDD-A531-468B-B17A-BFDFF6F01085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80BD98-6FBB-0B4D-BECC-6BE2460B6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34" y="1558636"/>
            <a:ext cx="11654709" cy="11334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2587A90-5888-65B2-BA4A-D87DCE7659A6}"/>
              </a:ext>
            </a:extLst>
          </p:cNvPr>
          <p:cNvSpPr txBox="1"/>
          <p:nvPr/>
        </p:nvSpPr>
        <p:spPr>
          <a:xfrm>
            <a:off x="782781" y="3259343"/>
            <a:ext cx="115962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d           </a:t>
            </a:r>
            <a:r>
              <a:rPr lang="en-US" altLang="zh-CN" sz="3200" dirty="0" err="1"/>
              <a:t>rwx</a:t>
            </a:r>
            <a:r>
              <a:rPr lang="en-US" altLang="zh-CN" sz="3200" dirty="0"/>
              <a:t>                r-x                  </a:t>
            </a:r>
            <a:r>
              <a:rPr lang="en-US" altLang="zh-CN" sz="3200" dirty="0" err="1"/>
              <a:t>r-x</a:t>
            </a:r>
            <a:r>
              <a:rPr lang="en-US" altLang="zh-CN" sz="3200" dirty="0"/>
              <a:t>            pram        </a:t>
            </a:r>
            <a:r>
              <a:rPr lang="en-US" altLang="zh-CN" sz="3200" dirty="0" err="1"/>
              <a:t>pram</a:t>
            </a:r>
            <a:endParaRPr lang="en-US" altLang="zh-CN" sz="3200" dirty="0"/>
          </a:p>
          <a:p>
            <a:r>
              <a:rPr lang="zh-CN" altLang="en-US" sz="2400" dirty="0"/>
              <a:t>类型   所属用户权限   所属用户组权限  其他用户权限     所属用户     所属用户组</a:t>
            </a:r>
            <a:endParaRPr lang="en-US" altLang="zh-CN" sz="2400" dirty="0"/>
          </a:p>
          <a:p>
            <a:r>
              <a:rPr lang="zh-CN" altLang="en-US" sz="3200" dirty="0"/>
              <a:t>               </a:t>
            </a:r>
            <a:r>
              <a:rPr lang="en-US" altLang="zh-CN" sz="3200" dirty="0"/>
              <a:t>u                   g                     o</a:t>
            </a:r>
          </a:p>
          <a:p>
            <a:endParaRPr lang="en-US" altLang="zh-CN" sz="3200" dirty="0"/>
          </a:p>
          <a:p>
            <a:r>
              <a:rPr lang="zh-CN" altLang="en-US" sz="2400" dirty="0"/>
              <a:t>权限的数字表示中</a:t>
            </a:r>
            <a:r>
              <a:rPr lang="en-US" altLang="zh-CN" sz="2400" dirty="0"/>
              <a:t>r=4, w=2, x=1</a:t>
            </a:r>
            <a:r>
              <a:rPr lang="zh-CN" altLang="en-US" sz="2400" dirty="0"/>
              <a:t>，</a:t>
            </a:r>
            <a:r>
              <a:rPr lang="en-US" altLang="zh-CN" sz="2400" dirty="0"/>
              <a:t>			765</a:t>
            </a:r>
          </a:p>
          <a:p>
            <a:r>
              <a:rPr lang="en-US" altLang="zh-CN" sz="2400" dirty="0"/>
              <a:t>d</a:t>
            </a:r>
            <a:r>
              <a:rPr lang="zh-CN" altLang="en-US" sz="2400" dirty="0"/>
              <a:t>表示目录，</a:t>
            </a:r>
            <a:r>
              <a:rPr lang="en-US" altLang="zh-CN" sz="2400" dirty="0"/>
              <a:t>-</a:t>
            </a:r>
            <a:r>
              <a:rPr lang="zh-CN" altLang="en-US" sz="2400" dirty="0"/>
              <a:t>表示普通文件，</a:t>
            </a:r>
            <a:r>
              <a:rPr lang="en-US" altLang="zh-CN" sz="2400" dirty="0"/>
              <a:t>l</a:t>
            </a:r>
            <a:r>
              <a:rPr lang="zh-CN" altLang="en-US" sz="2400" dirty="0"/>
              <a:t>表示软链接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07320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821A03FC-2E90-2B9E-8B1A-D8E8E72FDEC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              chmod</a:t>
            </a:r>
            <a:r>
              <a:rPr lang="zh-CN" altLang="en-US"/>
              <a:t>命令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C9E26CF-0540-3231-DD88-2B967373AEF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2"/>
                </a:solidFill>
                <a:latin typeface="黑体" panose="02010609060101010101" pitchFamily="49" charset="-122"/>
              </a:rPr>
              <a:t>chmod</a:t>
            </a:r>
            <a:r>
              <a:rPr lang="zh-CN" altLang="en-US" sz="2000">
                <a:solidFill>
                  <a:schemeClr val="tx2"/>
                </a:solidFill>
                <a:latin typeface="黑体" panose="02010609060101010101" pitchFamily="49" charset="-122"/>
              </a:rPr>
              <a:t>的语法有两种模式：</a:t>
            </a:r>
            <a:endParaRPr lang="zh-CN" altLang="en-US" sz="20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/>
              <a:t>语法</a:t>
            </a:r>
            <a:r>
              <a:rPr lang="en-US" altLang="zh-CN" sz="2000"/>
              <a:t>1</a:t>
            </a:r>
            <a:r>
              <a:rPr lang="zh-CN" altLang="en-US" sz="2000"/>
              <a:t>：</a:t>
            </a:r>
            <a:r>
              <a:rPr lang="en-US" altLang="zh-CN" sz="2000"/>
              <a:t>chmod </a:t>
            </a:r>
            <a:r>
              <a:rPr lang="en-US" altLang="zh-CN" sz="2000">
                <a:latin typeface="黑体" panose="02010609060101010101" pitchFamily="49" charset="-122"/>
              </a:rPr>
              <a:t>[options] [who] opcode permission file</a:t>
            </a:r>
            <a:r>
              <a:rPr lang="en-US" altLang="zh-CN" sz="2000">
                <a:latin typeface="Times New Roman" panose="02020603050405020304" pitchFamily="18" charset="0"/>
              </a:rPr>
              <a:t>…</a:t>
            </a:r>
            <a:endParaRPr lang="en-US" altLang="zh-CN" sz="2000">
              <a:latin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/>
              <a:t>语法</a:t>
            </a:r>
            <a:r>
              <a:rPr lang="en-US" altLang="zh-CN" sz="2000"/>
              <a:t>2</a:t>
            </a:r>
            <a:r>
              <a:rPr lang="zh-CN" altLang="en-US" sz="2000"/>
              <a:t>：</a:t>
            </a:r>
            <a:r>
              <a:rPr lang="en-US" altLang="zh-CN" sz="2000"/>
              <a:t>chmod  [options]  [n1]n2n3n4  file</a:t>
            </a:r>
            <a:r>
              <a:rPr lang="en-US" altLang="zh-CN" sz="2000">
                <a:latin typeface="Times New Roman" panose="02020603050405020304" pitchFamily="18" charset="0"/>
              </a:rPr>
              <a:t>…</a:t>
            </a:r>
            <a:endParaRPr lang="en-US" altLang="zh-CN" sz="2000">
              <a:latin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说明：改变文件或目录的权限模式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000">
              <a:solidFill>
                <a:schemeClr val="tx2"/>
              </a:solidFill>
              <a:latin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tx2"/>
                </a:solidFill>
                <a:latin typeface="黑体" panose="02010609060101010101" pitchFamily="49" charset="-122"/>
              </a:rPr>
              <a:t>例如：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第一种：</a:t>
            </a:r>
            <a:r>
              <a:rPr lang="en-US" altLang="zh-CN" sz="2000">
                <a:latin typeface="黑体" panose="02010609060101010101" pitchFamily="49" charset="-122"/>
              </a:rPr>
              <a:t>chmod </a:t>
            </a:r>
            <a:r>
              <a:rPr lang="en-US" altLang="zh-CN" sz="2000">
                <a:latin typeface="Times New Roman" panose="02020603050405020304" pitchFamily="18" charset="0"/>
              </a:rPr>
              <a:t>–</a:t>
            </a:r>
            <a:r>
              <a:rPr lang="en-US" altLang="zh-CN" sz="2000">
                <a:latin typeface="黑体" panose="02010609060101010101" pitchFamily="49" charset="-122"/>
              </a:rPr>
              <a:t>R a=rwx /home/test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第二种：</a:t>
            </a:r>
            <a:r>
              <a:rPr lang="en-US" altLang="zh-CN" sz="2000">
                <a:latin typeface="黑体" panose="02010609060101010101" pitchFamily="49" charset="-122"/>
              </a:rPr>
              <a:t>chmod -R 777   /home/test</a:t>
            </a:r>
          </a:p>
        </p:txBody>
      </p:sp>
      <p:sp>
        <p:nvSpPr>
          <p:cNvPr id="36868" name="灯片编号占位符 1">
            <a:extLst>
              <a:ext uri="{FF2B5EF4-FFF2-40B4-BE49-F238E27FC236}">
                <a16:creationId xmlns:a16="http://schemas.microsoft.com/office/drawing/2014/main" id="{78FBDDEF-1F15-71E7-8F82-BE11775E17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518207D-840F-4E9C-AF83-513E9608CC23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FABFE4-D728-3975-66B8-A741BF75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184276"/>
            <a:ext cx="6732588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3656C57-CFEF-1C0A-202B-56C4EF40CE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              chown</a:t>
            </a:r>
            <a:r>
              <a:rPr lang="zh-CN" altLang="en-US"/>
              <a:t>命令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9FA93892-FF71-B5CD-22A5-851049C0116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9175" y="1539876"/>
            <a:ext cx="7767638" cy="12414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语法：</a:t>
            </a:r>
            <a:r>
              <a:rPr lang="en-US" altLang="zh-CN" sz="2400"/>
              <a:t>chown  [options]  [newuser]  [.newgroup]  file</a:t>
            </a:r>
            <a:r>
              <a:rPr lang="en-US" altLang="zh-CN" sz="2400">
                <a:latin typeface="Times New Roman" panose="02020603050405020304" pitchFamily="18" charset="0"/>
              </a:rPr>
              <a:t>…</a:t>
            </a:r>
            <a:endParaRPr lang="en-US" altLang="zh-CN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说明：改变文件或目录的所属用户，也可以改变组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/>
          </a:p>
        </p:txBody>
      </p:sp>
      <p:graphicFrame>
        <p:nvGraphicFramePr>
          <p:cNvPr id="312343" name="Group 23">
            <a:extLst>
              <a:ext uri="{FF2B5EF4-FFF2-40B4-BE49-F238E27FC236}">
                <a16:creationId xmlns:a16="http://schemas.microsoft.com/office/drawing/2014/main" id="{B86DC289-C8F8-0DBF-8479-05F74BFBEE9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424114" y="2852739"/>
          <a:ext cx="7781925" cy="2455861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2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4362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选项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选项说明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362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-c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显示改变的信息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775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-v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显示所有权改变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362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连同改目录下的子目录和文件一并更改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909" name="灯片编号占位符 1">
            <a:extLst>
              <a:ext uri="{FF2B5EF4-FFF2-40B4-BE49-F238E27FC236}">
                <a16:creationId xmlns:a16="http://schemas.microsoft.com/office/drawing/2014/main" id="{10D86E1A-27FC-DD47-0EBC-ADB4EEF0A5B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3547CF5-D376-4F21-AD52-EFB6BB04AA27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A2F341-69F8-44DB-869A-1D52CC4F0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214" y="5383213"/>
            <a:ext cx="6764337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83D0DDD1-C2C8-29AC-02EE-0ACD4BC6F57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              chgrp</a:t>
            </a:r>
            <a:r>
              <a:rPr lang="zh-CN" altLang="en-US"/>
              <a:t>命令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542888EA-DD48-1C7C-FCD8-D1699DCF5E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语法：</a:t>
            </a:r>
            <a:r>
              <a:rPr lang="en-US" altLang="zh-CN" sz="2400"/>
              <a:t>chgrp [options] newgroup  file</a:t>
            </a:r>
            <a:r>
              <a:rPr lang="en-US" altLang="zh-CN" sz="2400">
                <a:latin typeface="Times New Roman" panose="02020603050405020304" pitchFamily="18" charset="0"/>
              </a:rPr>
              <a:t>…</a:t>
            </a:r>
            <a:endParaRPr lang="en-US" altLang="zh-CN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说明：改变文件或目录的所属组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参数选项与</a:t>
            </a:r>
            <a:r>
              <a:rPr lang="en-US" altLang="zh-CN" sz="2400"/>
              <a:t>chown</a:t>
            </a:r>
            <a:r>
              <a:rPr lang="zh-CN" altLang="en-US" sz="2400"/>
              <a:t>相同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例如：</a:t>
            </a:r>
            <a:r>
              <a:rPr lang="en-US" altLang="zh-CN" sz="2400"/>
              <a:t>chgrp root /home/test/test1</a:t>
            </a:r>
          </a:p>
        </p:txBody>
      </p:sp>
      <p:sp>
        <p:nvSpPr>
          <p:cNvPr id="38916" name="灯片编号占位符 1">
            <a:extLst>
              <a:ext uri="{FF2B5EF4-FFF2-40B4-BE49-F238E27FC236}">
                <a16:creationId xmlns:a16="http://schemas.microsoft.com/office/drawing/2014/main" id="{027395AE-4CEF-EF3B-FA0E-B85291382CA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39A0045-1453-4398-8F8A-493C05374D18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071BCF-7938-E06C-B9ED-7E800F97C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3933825"/>
            <a:ext cx="73025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0435A-8202-2CCF-C12C-E97CCD113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Linux?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67009A-F12B-DD64-B9E2-E212E35D1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953"/>
            <a:ext cx="4163291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hlinkClick r:id="rId2"/>
              </a:rPr>
              <a:t>Operating system Family / Linux | TOP500</a:t>
            </a:r>
            <a:r>
              <a:rPr lang="en-US" altLang="zh-CN" b="1" dirty="0"/>
              <a:t> shows that since November 2017, all the listed supercomputers use an operating system based on the Linux kernel.</a:t>
            </a:r>
            <a:endParaRPr lang="zh-CN" altLang="en-US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CC0EF8-A5C1-BDA6-391A-4282B1134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508C-CCC5-4789-A40D-319FC5525CEC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14A717-7677-BD83-E83C-4DB2541B4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65CB8E-5561-1140-FCBE-4CD27CD4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AD27-7934-4A0C-A4FE-B36EB6FFCE75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80E789-1AFD-437E-CB76-659CCDE2E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54" y="1697010"/>
            <a:ext cx="7097135" cy="42582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7CCF297-F39B-D4CE-1AFF-115B9FE7AF1E}"/>
              </a:ext>
            </a:extLst>
          </p:cNvPr>
          <p:cNvSpPr txBox="1"/>
          <p:nvPr/>
        </p:nvSpPr>
        <p:spPr>
          <a:xfrm>
            <a:off x="4197927" y="987925"/>
            <a:ext cx="6948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 computing clusters we use also use Linux(Red Hat Enterprise Linux Server) as OS.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491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41815261-F451-8462-24BA-BCAE2F1CC2D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0" y="381000"/>
            <a:ext cx="7772400" cy="6096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zh-CN">
                <a:latin typeface="黑体" panose="02010609060101010101" pitchFamily="49" charset="-122"/>
              </a:rPr>
              <a:t>cat</a:t>
            </a:r>
            <a:r>
              <a:rPr lang="zh-CN" altLang="en-US"/>
              <a:t>命令</a:t>
            </a:r>
          </a:p>
        </p:txBody>
      </p:sp>
      <p:sp>
        <p:nvSpPr>
          <p:cNvPr id="39939" name="Rectangle 4">
            <a:extLst>
              <a:ext uri="{FF2B5EF4-FFF2-40B4-BE49-F238E27FC236}">
                <a16:creationId xmlns:a16="http://schemas.microsoft.com/office/drawing/2014/main" id="{E3BC5DEE-C01A-4768-ED15-4AE7BC36C3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135188" y="1219200"/>
            <a:ext cx="7993062" cy="13716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solidFill>
                  <a:schemeClr val="tx2"/>
                </a:solidFill>
                <a:latin typeface="黑体" panose="02010609060101010101" pitchFamily="49" charset="-122"/>
              </a:rPr>
              <a:t>cat</a:t>
            </a:r>
            <a:r>
              <a:rPr lang="zh-CN" altLang="en-US" sz="2400">
                <a:solidFill>
                  <a:schemeClr val="tx2"/>
                </a:solidFill>
                <a:latin typeface="黑体" panose="02010609060101010101" pitchFamily="49" charset="-122"/>
              </a:rPr>
              <a:t>参数选项</a:t>
            </a:r>
            <a:r>
              <a:rPr lang="en-US" altLang="zh-CN" sz="2400" b="1">
                <a:solidFill>
                  <a:schemeClr val="tx2"/>
                </a:solidFill>
                <a:latin typeface="黑体" panose="02010609060101010101" pitchFamily="49" charset="-122"/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latin typeface="黑体" panose="02010609060101010101" pitchFamily="49" charset="-122"/>
              </a:rPr>
              <a:t>	</a:t>
            </a:r>
            <a:r>
              <a:rPr lang="zh-CN" altLang="en-US" sz="2000">
                <a:latin typeface="黑体" panose="02010609060101010101" pitchFamily="49" charset="-122"/>
              </a:rPr>
              <a:t>语法：</a:t>
            </a:r>
            <a:r>
              <a:rPr lang="en-US" altLang="zh-CN" sz="2000">
                <a:latin typeface="黑体" panose="02010609060101010101" pitchFamily="49" charset="-122"/>
              </a:rPr>
              <a:t>cat [</a:t>
            </a:r>
            <a:r>
              <a:rPr lang="zh-CN" altLang="en-US" sz="2000">
                <a:latin typeface="黑体" panose="02010609060101010101" pitchFamily="49" charset="-122"/>
              </a:rPr>
              <a:t>参数选项</a:t>
            </a:r>
            <a:r>
              <a:rPr lang="en-US" altLang="zh-CN" sz="2000">
                <a:latin typeface="黑体" panose="02010609060101010101" pitchFamily="49" charset="-122"/>
              </a:rPr>
              <a:t>] fileNames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latin typeface="黑体" panose="02010609060101010101" pitchFamily="49" charset="-122"/>
              </a:rPr>
              <a:t>	</a:t>
            </a:r>
            <a:r>
              <a:rPr lang="zh-CN" altLang="en-US" sz="2000">
                <a:latin typeface="黑体" panose="02010609060101010101" pitchFamily="49" charset="-122"/>
              </a:rPr>
              <a:t>说明：把档案串连后传到基本输出</a:t>
            </a:r>
            <a:r>
              <a:rPr lang="en-US" altLang="zh-CN" sz="2000">
                <a:latin typeface="黑体" panose="02010609060101010101" pitchFamily="49" charset="-122"/>
              </a:rPr>
              <a:t>(</a:t>
            </a:r>
            <a:r>
              <a:rPr lang="zh-CN" altLang="en-US" sz="2000">
                <a:latin typeface="黑体" panose="02010609060101010101" pitchFamily="49" charset="-122"/>
              </a:rPr>
              <a:t>或加 </a:t>
            </a:r>
            <a:r>
              <a:rPr lang="en-US" altLang="zh-CN" sz="2000">
                <a:latin typeface="黑体" panose="02010609060101010101" pitchFamily="49" charset="-122"/>
              </a:rPr>
              <a:t>&gt;</a:t>
            </a:r>
            <a:r>
              <a:rPr lang="zh-CN" altLang="en-US" sz="2000">
                <a:latin typeface="黑体" panose="02010609060101010101" pitchFamily="49" charset="-122"/>
              </a:rPr>
              <a:t>重定向到另一个文件）</a:t>
            </a:r>
          </a:p>
        </p:txBody>
      </p:sp>
      <p:grpSp>
        <p:nvGrpSpPr>
          <p:cNvPr id="39940" name="Group 79">
            <a:extLst>
              <a:ext uri="{FF2B5EF4-FFF2-40B4-BE49-F238E27FC236}">
                <a16:creationId xmlns:a16="http://schemas.microsoft.com/office/drawing/2014/main" id="{D2DDB1E4-35DF-ABB3-4F2A-2CB89D066529}"/>
              </a:ext>
            </a:extLst>
          </p:cNvPr>
          <p:cNvGrpSpPr>
            <a:grpSpLocks/>
          </p:cNvGrpSpPr>
          <p:nvPr/>
        </p:nvGrpSpPr>
        <p:grpSpPr bwMode="auto">
          <a:xfrm>
            <a:off x="1919288" y="2420938"/>
            <a:ext cx="8229600" cy="3479800"/>
            <a:chOff x="-3" y="-3"/>
            <a:chExt cx="3589" cy="5072"/>
          </a:xfrm>
        </p:grpSpPr>
        <p:grpSp>
          <p:nvGrpSpPr>
            <p:cNvPr id="39943" name="Group 77">
              <a:extLst>
                <a:ext uri="{FF2B5EF4-FFF2-40B4-BE49-F238E27FC236}">
                  <a16:creationId xmlns:a16="http://schemas.microsoft.com/office/drawing/2014/main" id="{8BF33790-276A-BE8B-1C1F-06A4EB5D8C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583" cy="5066"/>
              <a:chOff x="0" y="0"/>
              <a:chExt cx="3583" cy="5066"/>
            </a:xfrm>
          </p:grpSpPr>
          <p:grpSp>
            <p:nvGrpSpPr>
              <p:cNvPr id="39945" name="Group 30">
                <a:extLst>
                  <a:ext uri="{FF2B5EF4-FFF2-40B4-BE49-F238E27FC236}">
                    <a16:creationId xmlns:a16="http://schemas.microsoft.com/office/drawing/2014/main" id="{A04E3945-B290-31A6-7329-F4AA761823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137" cy="403"/>
                <a:chOff x="0" y="0"/>
                <a:chExt cx="1137" cy="403"/>
              </a:xfrm>
            </p:grpSpPr>
            <p:sp>
              <p:nvSpPr>
                <p:cNvPr id="40015" name="Rectangle 5">
                  <a:extLst>
                    <a:ext uri="{FF2B5EF4-FFF2-40B4-BE49-F238E27FC236}">
                      <a16:creationId xmlns:a16="http://schemas.microsoft.com/office/drawing/2014/main" id="{36FE0972-55C5-C9EA-D8A3-F0545DABB0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5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选项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0016" name="Rectangle 29">
                  <a:extLst>
                    <a:ext uri="{FF2B5EF4-FFF2-40B4-BE49-F238E27FC236}">
                      <a16:creationId xmlns:a16="http://schemas.microsoft.com/office/drawing/2014/main" id="{3FC8147B-B40E-3AB2-E424-61286FE153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3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46" name="Group 32">
                <a:extLst>
                  <a:ext uri="{FF2B5EF4-FFF2-40B4-BE49-F238E27FC236}">
                    <a16:creationId xmlns:a16="http://schemas.microsoft.com/office/drawing/2014/main" id="{B069236E-F37C-2846-7B55-9E65E990A9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7" y="0"/>
                <a:ext cx="2446" cy="403"/>
                <a:chOff x="1137" y="0"/>
                <a:chExt cx="2446" cy="403"/>
              </a:xfrm>
            </p:grpSpPr>
            <p:sp>
              <p:nvSpPr>
                <p:cNvPr id="40013" name="Rectangle 6">
                  <a:extLst>
                    <a:ext uri="{FF2B5EF4-FFF2-40B4-BE49-F238E27FC236}">
                      <a16:creationId xmlns:a16="http://schemas.microsoft.com/office/drawing/2014/main" id="{A2F0C117-F440-5798-35EF-5A2219FF18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0" y="0"/>
                  <a:ext cx="236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选项说明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0014" name="Rectangle 31">
                  <a:extLst>
                    <a:ext uri="{FF2B5EF4-FFF2-40B4-BE49-F238E27FC236}">
                      <a16:creationId xmlns:a16="http://schemas.microsoft.com/office/drawing/2014/main" id="{E2BF45C3-BF4B-4F04-C189-F9191C0F40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7" y="0"/>
                  <a:ext cx="244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47" name="Group 34">
                <a:extLst>
                  <a:ext uri="{FF2B5EF4-FFF2-40B4-BE49-F238E27FC236}">
                    <a16:creationId xmlns:a16="http://schemas.microsoft.com/office/drawing/2014/main" id="{0AB06039-7654-C418-58E0-F9D0F81F88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03"/>
                <a:ext cx="1137" cy="403"/>
                <a:chOff x="0" y="403"/>
                <a:chExt cx="1137" cy="403"/>
              </a:xfrm>
            </p:grpSpPr>
            <p:sp>
              <p:nvSpPr>
                <p:cNvPr id="40011" name="Rectangle 7">
                  <a:extLst>
                    <a:ext uri="{FF2B5EF4-FFF2-40B4-BE49-F238E27FC236}">
                      <a16:creationId xmlns:a16="http://schemas.microsoft.com/office/drawing/2014/main" id="{8B3FBE90-E375-1FED-0F35-3FABE384C7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403"/>
                  <a:ext cx="105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-A, --ow-all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0012" name="Rectangle 33">
                  <a:extLst>
                    <a:ext uri="{FF2B5EF4-FFF2-40B4-BE49-F238E27FC236}">
                      <a16:creationId xmlns:a16="http://schemas.microsoft.com/office/drawing/2014/main" id="{8FB5142C-1A99-DD87-F8DA-536C432E9C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03"/>
                  <a:ext cx="113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48" name="Group 36">
                <a:extLst>
                  <a:ext uri="{FF2B5EF4-FFF2-40B4-BE49-F238E27FC236}">
                    <a16:creationId xmlns:a16="http://schemas.microsoft.com/office/drawing/2014/main" id="{8EC0D242-E1C6-A0E5-11D0-A6768FF308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7" y="403"/>
                <a:ext cx="2446" cy="403"/>
                <a:chOff x="1137" y="403"/>
                <a:chExt cx="2446" cy="403"/>
              </a:xfrm>
            </p:grpSpPr>
            <p:sp>
              <p:nvSpPr>
                <p:cNvPr id="40009" name="Rectangle 8">
                  <a:extLst>
                    <a:ext uri="{FF2B5EF4-FFF2-40B4-BE49-F238E27FC236}">
                      <a16:creationId xmlns:a16="http://schemas.microsoft.com/office/drawing/2014/main" id="{F1D2AB28-03CC-3DC9-61FA-61DCCED31E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0" y="403"/>
                  <a:ext cx="236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等价于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-vET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0010" name="Rectangle 35">
                  <a:extLst>
                    <a:ext uri="{FF2B5EF4-FFF2-40B4-BE49-F238E27FC236}">
                      <a16:creationId xmlns:a16="http://schemas.microsoft.com/office/drawing/2014/main" id="{C0857F96-0618-4625-0721-61FE0BEB23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7" y="403"/>
                  <a:ext cx="244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49" name="Group 38">
                <a:extLst>
                  <a:ext uri="{FF2B5EF4-FFF2-40B4-BE49-F238E27FC236}">
                    <a16:creationId xmlns:a16="http://schemas.microsoft.com/office/drawing/2014/main" id="{9AA382F7-62BC-038E-F50F-C968F06A17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806"/>
                <a:ext cx="1137" cy="518"/>
                <a:chOff x="0" y="806"/>
                <a:chExt cx="1137" cy="518"/>
              </a:xfrm>
            </p:grpSpPr>
            <p:sp>
              <p:nvSpPr>
                <p:cNvPr id="40007" name="Rectangle 9">
                  <a:extLst>
                    <a:ext uri="{FF2B5EF4-FFF2-40B4-BE49-F238E27FC236}">
                      <a16:creationId xmlns:a16="http://schemas.microsoft.com/office/drawing/2014/main" id="{D4D6D5E5-D0F0-3209-A6AA-C156185583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806"/>
                  <a:ext cx="1051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-b, --number-nonblank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0008" name="Rectangle 37">
                  <a:extLst>
                    <a:ext uri="{FF2B5EF4-FFF2-40B4-BE49-F238E27FC236}">
                      <a16:creationId xmlns:a16="http://schemas.microsoft.com/office/drawing/2014/main" id="{38A9E9DC-4C1C-161F-0C55-17D133DAC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06"/>
                  <a:ext cx="1137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50" name="Group 40">
                <a:extLst>
                  <a:ext uri="{FF2B5EF4-FFF2-40B4-BE49-F238E27FC236}">
                    <a16:creationId xmlns:a16="http://schemas.microsoft.com/office/drawing/2014/main" id="{95AE8B64-E838-69B3-ECD2-A8306EFFAB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7" y="806"/>
                <a:ext cx="2446" cy="518"/>
                <a:chOff x="1137" y="806"/>
                <a:chExt cx="2446" cy="518"/>
              </a:xfrm>
            </p:grpSpPr>
            <p:sp>
              <p:nvSpPr>
                <p:cNvPr id="40005" name="Rectangle 10">
                  <a:extLst>
                    <a:ext uri="{FF2B5EF4-FFF2-40B4-BE49-F238E27FC236}">
                      <a16:creationId xmlns:a16="http://schemas.microsoft.com/office/drawing/2014/main" id="{5F7FD910-71ED-1394-9487-CC81DC2907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0" y="806"/>
                  <a:ext cx="2360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给非空输出行编号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0006" name="Rectangle 39">
                  <a:extLst>
                    <a:ext uri="{FF2B5EF4-FFF2-40B4-BE49-F238E27FC236}">
                      <a16:creationId xmlns:a16="http://schemas.microsoft.com/office/drawing/2014/main" id="{35F185A5-ED8E-510E-8683-72225D2393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7" y="806"/>
                  <a:ext cx="2446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51" name="Group 42">
                <a:extLst>
                  <a:ext uri="{FF2B5EF4-FFF2-40B4-BE49-F238E27FC236}">
                    <a16:creationId xmlns:a16="http://schemas.microsoft.com/office/drawing/2014/main" id="{5EE90D48-A416-33C1-CF6B-2F474133E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324"/>
                <a:ext cx="1137" cy="403"/>
                <a:chOff x="0" y="1324"/>
                <a:chExt cx="1137" cy="403"/>
              </a:xfrm>
            </p:grpSpPr>
            <p:sp>
              <p:nvSpPr>
                <p:cNvPr id="40003" name="Rectangle 11">
                  <a:extLst>
                    <a:ext uri="{FF2B5EF4-FFF2-40B4-BE49-F238E27FC236}">
                      <a16:creationId xmlns:a16="http://schemas.microsoft.com/office/drawing/2014/main" id="{4BC421B0-86D5-CE0E-F116-EA5119C200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324"/>
                  <a:ext cx="105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-e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0004" name="Rectangle 41">
                  <a:extLst>
                    <a:ext uri="{FF2B5EF4-FFF2-40B4-BE49-F238E27FC236}">
                      <a16:creationId xmlns:a16="http://schemas.microsoft.com/office/drawing/2014/main" id="{5474E0AA-FC84-6C6E-F058-DAF5016AA8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324"/>
                  <a:ext cx="113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52" name="Group 44">
                <a:extLst>
                  <a:ext uri="{FF2B5EF4-FFF2-40B4-BE49-F238E27FC236}">
                    <a16:creationId xmlns:a16="http://schemas.microsoft.com/office/drawing/2014/main" id="{DE50CE81-6E9F-4754-FACE-4437BB24DB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7" y="1324"/>
                <a:ext cx="2446" cy="403"/>
                <a:chOff x="1137" y="1324"/>
                <a:chExt cx="2446" cy="403"/>
              </a:xfrm>
            </p:grpSpPr>
            <p:sp>
              <p:nvSpPr>
                <p:cNvPr id="40001" name="Rectangle 12">
                  <a:extLst>
                    <a:ext uri="{FF2B5EF4-FFF2-40B4-BE49-F238E27FC236}">
                      <a16:creationId xmlns:a16="http://schemas.microsoft.com/office/drawing/2014/main" id="{52F228AE-BEF7-4147-08FA-96F4142D5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0" y="1324"/>
                  <a:ext cx="236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等价于 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-vE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0002" name="Rectangle 43">
                  <a:extLst>
                    <a:ext uri="{FF2B5EF4-FFF2-40B4-BE49-F238E27FC236}">
                      <a16:creationId xmlns:a16="http://schemas.microsoft.com/office/drawing/2014/main" id="{03B52C7B-F40E-D228-543C-F81147AAE8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7" y="1324"/>
                  <a:ext cx="244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53" name="Group 46">
                <a:extLst>
                  <a:ext uri="{FF2B5EF4-FFF2-40B4-BE49-F238E27FC236}">
                    <a16:creationId xmlns:a16="http://schemas.microsoft.com/office/drawing/2014/main" id="{A77151EB-A327-5336-251D-1B41F1D498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727"/>
                <a:ext cx="1137" cy="403"/>
                <a:chOff x="0" y="1727"/>
                <a:chExt cx="1137" cy="403"/>
              </a:xfrm>
            </p:grpSpPr>
            <p:sp>
              <p:nvSpPr>
                <p:cNvPr id="39999" name="Rectangle 13">
                  <a:extLst>
                    <a:ext uri="{FF2B5EF4-FFF2-40B4-BE49-F238E27FC236}">
                      <a16:creationId xmlns:a16="http://schemas.microsoft.com/office/drawing/2014/main" id="{8D04A8AF-AB4B-8BED-3CAE-3997021DB3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727"/>
                  <a:ext cx="105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-E, --show-ends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0000" name="Rectangle 45">
                  <a:extLst>
                    <a:ext uri="{FF2B5EF4-FFF2-40B4-BE49-F238E27FC236}">
                      <a16:creationId xmlns:a16="http://schemas.microsoft.com/office/drawing/2014/main" id="{9CF2C53D-A230-8F97-E749-73EAF23CCF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727"/>
                  <a:ext cx="113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54" name="Group 48">
                <a:extLst>
                  <a:ext uri="{FF2B5EF4-FFF2-40B4-BE49-F238E27FC236}">
                    <a16:creationId xmlns:a16="http://schemas.microsoft.com/office/drawing/2014/main" id="{3E4B7E50-10A7-5ECF-4AE4-6F2B0FDD12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7" y="1727"/>
                <a:ext cx="2446" cy="403"/>
                <a:chOff x="1137" y="1727"/>
                <a:chExt cx="2446" cy="403"/>
              </a:xfrm>
            </p:grpSpPr>
            <p:sp>
              <p:nvSpPr>
                <p:cNvPr id="39997" name="Rectangle 14">
                  <a:extLst>
                    <a:ext uri="{FF2B5EF4-FFF2-40B4-BE49-F238E27FC236}">
                      <a16:creationId xmlns:a16="http://schemas.microsoft.com/office/drawing/2014/main" id="{235248F5-D828-95E7-ACCF-17E8E014C2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0" y="1727"/>
                  <a:ext cx="236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每行结束显示 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$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9998" name="Rectangle 47">
                  <a:extLst>
                    <a:ext uri="{FF2B5EF4-FFF2-40B4-BE49-F238E27FC236}">
                      <a16:creationId xmlns:a16="http://schemas.microsoft.com/office/drawing/2014/main" id="{C993AEB7-D42B-B4C2-6F43-D7B930AE7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7" y="1727"/>
                  <a:ext cx="244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55" name="Group 50">
                <a:extLst>
                  <a:ext uri="{FF2B5EF4-FFF2-40B4-BE49-F238E27FC236}">
                    <a16:creationId xmlns:a16="http://schemas.microsoft.com/office/drawing/2014/main" id="{DE409249-CD31-E2B7-A80F-94AFA2AD10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130"/>
                <a:ext cx="1137" cy="403"/>
                <a:chOff x="0" y="2130"/>
                <a:chExt cx="1137" cy="403"/>
              </a:xfrm>
            </p:grpSpPr>
            <p:sp>
              <p:nvSpPr>
                <p:cNvPr id="39995" name="Rectangle 15">
                  <a:extLst>
                    <a:ext uri="{FF2B5EF4-FFF2-40B4-BE49-F238E27FC236}">
                      <a16:creationId xmlns:a16="http://schemas.microsoft.com/office/drawing/2014/main" id="{AEAA30C5-108D-9942-77BA-BC770B3547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130"/>
                  <a:ext cx="105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-n, --number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9996" name="Rectangle 49">
                  <a:extLst>
                    <a:ext uri="{FF2B5EF4-FFF2-40B4-BE49-F238E27FC236}">
                      <a16:creationId xmlns:a16="http://schemas.microsoft.com/office/drawing/2014/main" id="{02E9EFD7-FAE7-E728-F383-A00953A76D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130"/>
                  <a:ext cx="113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56" name="Group 52">
                <a:extLst>
                  <a:ext uri="{FF2B5EF4-FFF2-40B4-BE49-F238E27FC236}">
                    <a16:creationId xmlns:a16="http://schemas.microsoft.com/office/drawing/2014/main" id="{89E480F6-349B-8C2D-D127-07ED66F3B4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7" y="2130"/>
                <a:ext cx="2446" cy="403"/>
                <a:chOff x="1137" y="2130"/>
                <a:chExt cx="2446" cy="403"/>
              </a:xfrm>
            </p:grpSpPr>
            <p:sp>
              <p:nvSpPr>
                <p:cNvPr id="39993" name="Rectangle 16">
                  <a:extLst>
                    <a:ext uri="{FF2B5EF4-FFF2-40B4-BE49-F238E27FC236}">
                      <a16:creationId xmlns:a16="http://schemas.microsoft.com/office/drawing/2014/main" id="{84EEC3E8-DB39-BBC5-5478-A28087AA3F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0" y="2130"/>
                  <a:ext cx="236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所有输出行编号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9994" name="Rectangle 51">
                  <a:extLst>
                    <a:ext uri="{FF2B5EF4-FFF2-40B4-BE49-F238E27FC236}">
                      <a16:creationId xmlns:a16="http://schemas.microsoft.com/office/drawing/2014/main" id="{53E2A4C5-447A-C095-ECB9-A288173D2D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7" y="2130"/>
                  <a:ext cx="244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57" name="Group 54">
                <a:extLst>
                  <a:ext uri="{FF2B5EF4-FFF2-40B4-BE49-F238E27FC236}">
                    <a16:creationId xmlns:a16="http://schemas.microsoft.com/office/drawing/2014/main" id="{B97B83F1-003E-566C-F400-6ABED80E54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533"/>
                <a:ext cx="1137" cy="403"/>
                <a:chOff x="0" y="2533"/>
                <a:chExt cx="1137" cy="403"/>
              </a:xfrm>
            </p:grpSpPr>
            <p:sp>
              <p:nvSpPr>
                <p:cNvPr id="39991" name="Rectangle 17">
                  <a:extLst>
                    <a:ext uri="{FF2B5EF4-FFF2-40B4-BE49-F238E27FC236}">
                      <a16:creationId xmlns:a16="http://schemas.microsoft.com/office/drawing/2014/main" id="{8DFBF7A3-7ACE-742D-631A-25063C4E14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533"/>
                  <a:ext cx="105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-s, --squeeze-blank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9992" name="Rectangle 53">
                  <a:extLst>
                    <a:ext uri="{FF2B5EF4-FFF2-40B4-BE49-F238E27FC236}">
                      <a16:creationId xmlns:a16="http://schemas.microsoft.com/office/drawing/2014/main" id="{5E3E3706-5AD2-3EFB-5EB7-3B1A773550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533"/>
                  <a:ext cx="113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58" name="Group 56">
                <a:extLst>
                  <a:ext uri="{FF2B5EF4-FFF2-40B4-BE49-F238E27FC236}">
                    <a16:creationId xmlns:a16="http://schemas.microsoft.com/office/drawing/2014/main" id="{0F8D1CA0-587A-A471-5C7E-D7F03345E0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7" y="2533"/>
                <a:ext cx="2446" cy="403"/>
                <a:chOff x="1137" y="2533"/>
                <a:chExt cx="2446" cy="403"/>
              </a:xfrm>
            </p:grpSpPr>
            <p:sp>
              <p:nvSpPr>
                <p:cNvPr id="39989" name="Rectangle 18">
                  <a:extLst>
                    <a:ext uri="{FF2B5EF4-FFF2-40B4-BE49-F238E27FC236}">
                      <a16:creationId xmlns:a16="http://schemas.microsoft.com/office/drawing/2014/main" id="{5B072A02-2B3E-4FF0-5326-F52E21A42D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0" y="2533"/>
                  <a:ext cx="236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将所有的连续的多个空行替换为一个空行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9990" name="Rectangle 55">
                  <a:extLst>
                    <a:ext uri="{FF2B5EF4-FFF2-40B4-BE49-F238E27FC236}">
                      <a16:creationId xmlns:a16="http://schemas.microsoft.com/office/drawing/2014/main" id="{3B165B90-8AD1-5256-0902-F17D392C43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7" y="2533"/>
                  <a:ext cx="244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59" name="Group 58">
                <a:extLst>
                  <a:ext uri="{FF2B5EF4-FFF2-40B4-BE49-F238E27FC236}">
                    <a16:creationId xmlns:a16="http://schemas.microsoft.com/office/drawing/2014/main" id="{D40E9376-0019-7465-C5A1-3CF50FBA6E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936"/>
                <a:ext cx="1137" cy="403"/>
                <a:chOff x="0" y="2936"/>
                <a:chExt cx="1137" cy="403"/>
              </a:xfrm>
            </p:grpSpPr>
            <p:sp>
              <p:nvSpPr>
                <p:cNvPr id="39987" name="Rectangle 19">
                  <a:extLst>
                    <a:ext uri="{FF2B5EF4-FFF2-40B4-BE49-F238E27FC236}">
                      <a16:creationId xmlns:a16="http://schemas.microsoft.com/office/drawing/2014/main" id="{28673362-5313-B420-945C-361E912AB3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936"/>
                  <a:ext cx="105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-t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9988" name="Rectangle 57">
                  <a:extLst>
                    <a:ext uri="{FF2B5EF4-FFF2-40B4-BE49-F238E27FC236}">
                      <a16:creationId xmlns:a16="http://schemas.microsoft.com/office/drawing/2014/main" id="{6D425C96-60DA-DC93-4160-8BA71E46F0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936"/>
                  <a:ext cx="113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60" name="Group 60">
                <a:extLst>
                  <a:ext uri="{FF2B5EF4-FFF2-40B4-BE49-F238E27FC236}">
                    <a16:creationId xmlns:a16="http://schemas.microsoft.com/office/drawing/2014/main" id="{028855C9-FF6F-B820-2C8C-8918AD7443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7" y="2936"/>
                <a:ext cx="2446" cy="403"/>
                <a:chOff x="1137" y="2936"/>
                <a:chExt cx="2446" cy="403"/>
              </a:xfrm>
            </p:grpSpPr>
            <p:sp>
              <p:nvSpPr>
                <p:cNvPr id="39985" name="Rectangle 20">
                  <a:extLst>
                    <a:ext uri="{FF2B5EF4-FFF2-40B4-BE49-F238E27FC236}">
                      <a16:creationId xmlns:a16="http://schemas.microsoft.com/office/drawing/2014/main" id="{08CD73A9-8AAD-FE8A-350F-EFB7E2280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0" y="2936"/>
                  <a:ext cx="236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价于 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-vT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9986" name="Rectangle 59">
                  <a:extLst>
                    <a:ext uri="{FF2B5EF4-FFF2-40B4-BE49-F238E27FC236}">
                      <a16:creationId xmlns:a16="http://schemas.microsoft.com/office/drawing/2014/main" id="{4B5DF1AB-1042-BB22-37FE-450E525A50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7" y="2936"/>
                  <a:ext cx="244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61" name="Group 62">
                <a:extLst>
                  <a:ext uri="{FF2B5EF4-FFF2-40B4-BE49-F238E27FC236}">
                    <a16:creationId xmlns:a16="http://schemas.microsoft.com/office/drawing/2014/main" id="{009EED2D-C6C9-8F64-8D83-EA264AF7BC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339"/>
                <a:ext cx="1137" cy="403"/>
                <a:chOff x="0" y="3339"/>
                <a:chExt cx="1137" cy="403"/>
              </a:xfrm>
            </p:grpSpPr>
            <p:sp>
              <p:nvSpPr>
                <p:cNvPr id="39983" name="Rectangle 21">
                  <a:extLst>
                    <a:ext uri="{FF2B5EF4-FFF2-40B4-BE49-F238E27FC236}">
                      <a16:creationId xmlns:a16="http://schemas.microsoft.com/office/drawing/2014/main" id="{167E72EB-FD20-65B6-E0C6-402BA1B31D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339"/>
                  <a:ext cx="105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-T, --show-tabs</a:t>
                  </a:r>
                </a:p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9984" name="Rectangle 61">
                  <a:extLst>
                    <a:ext uri="{FF2B5EF4-FFF2-40B4-BE49-F238E27FC236}">
                      <a16:creationId xmlns:a16="http://schemas.microsoft.com/office/drawing/2014/main" id="{1D2E4858-4B2B-B673-D6EE-6BC9E9166F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339"/>
                  <a:ext cx="113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62" name="Group 64">
                <a:extLst>
                  <a:ext uri="{FF2B5EF4-FFF2-40B4-BE49-F238E27FC236}">
                    <a16:creationId xmlns:a16="http://schemas.microsoft.com/office/drawing/2014/main" id="{E3F3632E-4858-5E8A-B56A-1073C11751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7" y="3339"/>
                <a:ext cx="2446" cy="403"/>
                <a:chOff x="1137" y="3339"/>
                <a:chExt cx="2446" cy="403"/>
              </a:xfrm>
            </p:grpSpPr>
            <p:sp>
              <p:nvSpPr>
                <p:cNvPr id="39981" name="Rectangle 22">
                  <a:extLst>
                    <a:ext uri="{FF2B5EF4-FFF2-40B4-BE49-F238E27FC236}">
                      <a16:creationId xmlns:a16="http://schemas.microsoft.com/office/drawing/2014/main" id="{94B295AE-A832-E05D-1B4A-39E68C4621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0" y="3339"/>
                  <a:ext cx="236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TAB 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字符显示为 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^I</a:t>
                  </a:r>
                </a:p>
              </p:txBody>
            </p:sp>
            <p:sp>
              <p:nvSpPr>
                <p:cNvPr id="39982" name="Rectangle 63">
                  <a:extLst>
                    <a:ext uri="{FF2B5EF4-FFF2-40B4-BE49-F238E27FC236}">
                      <a16:creationId xmlns:a16="http://schemas.microsoft.com/office/drawing/2014/main" id="{1EAA91BF-3123-0EF1-F5CB-EE1A671B71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7" y="3339"/>
                  <a:ext cx="244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63" name="Group 66">
                <a:extLst>
                  <a:ext uri="{FF2B5EF4-FFF2-40B4-BE49-F238E27FC236}">
                    <a16:creationId xmlns:a16="http://schemas.microsoft.com/office/drawing/2014/main" id="{3C96CB11-CED6-FDCD-18D6-101A8B50B3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742"/>
                <a:ext cx="1137" cy="518"/>
                <a:chOff x="0" y="3742"/>
                <a:chExt cx="1137" cy="518"/>
              </a:xfrm>
            </p:grpSpPr>
            <p:sp>
              <p:nvSpPr>
                <p:cNvPr id="39979" name="Rectangle 23">
                  <a:extLst>
                    <a:ext uri="{FF2B5EF4-FFF2-40B4-BE49-F238E27FC236}">
                      <a16:creationId xmlns:a16="http://schemas.microsoft.com/office/drawing/2014/main" id="{76A7F3A2-B6EB-BD82-11A0-408E1E325B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742"/>
                  <a:ext cx="1051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-v,--show-nonprinting</a:t>
                  </a:r>
                </a:p>
              </p:txBody>
            </p:sp>
            <p:sp>
              <p:nvSpPr>
                <p:cNvPr id="39980" name="Rectangle 65">
                  <a:extLst>
                    <a:ext uri="{FF2B5EF4-FFF2-40B4-BE49-F238E27FC236}">
                      <a16:creationId xmlns:a16="http://schemas.microsoft.com/office/drawing/2014/main" id="{B7B79BF1-38E3-468C-525F-D8EC1FD5EF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742"/>
                  <a:ext cx="1137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64" name="Group 68">
                <a:extLst>
                  <a:ext uri="{FF2B5EF4-FFF2-40B4-BE49-F238E27FC236}">
                    <a16:creationId xmlns:a16="http://schemas.microsoft.com/office/drawing/2014/main" id="{B07D331C-F64E-9B02-373E-9DD6FD1F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7" y="3742"/>
                <a:ext cx="2446" cy="518"/>
                <a:chOff x="1137" y="3742"/>
                <a:chExt cx="2446" cy="518"/>
              </a:xfrm>
            </p:grpSpPr>
            <p:sp>
              <p:nvSpPr>
                <p:cNvPr id="39977" name="Rectangle 24">
                  <a:extLst>
                    <a:ext uri="{FF2B5EF4-FFF2-40B4-BE49-F238E27FC236}">
                      <a16:creationId xmlns:a16="http://schemas.microsoft.com/office/drawing/2014/main" id="{7689BF02-0065-3725-F92B-EBE312C282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0" y="3742"/>
                  <a:ext cx="2360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除了 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LFD 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和 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TAB 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之外所有控制符用 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^ 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和 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M- 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记方式显示</a:t>
                  </a:r>
                </a:p>
              </p:txBody>
            </p:sp>
            <p:sp>
              <p:nvSpPr>
                <p:cNvPr id="39978" name="Rectangle 67">
                  <a:extLst>
                    <a:ext uri="{FF2B5EF4-FFF2-40B4-BE49-F238E27FC236}">
                      <a16:creationId xmlns:a16="http://schemas.microsoft.com/office/drawing/2014/main" id="{D412B815-1229-29E7-F7E5-EEF08BFE9B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7" y="3742"/>
                  <a:ext cx="2446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65" name="Group 70">
                <a:extLst>
                  <a:ext uri="{FF2B5EF4-FFF2-40B4-BE49-F238E27FC236}">
                    <a16:creationId xmlns:a16="http://schemas.microsoft.com/office/drawing/2014/main" id="{85AB0E93-40AB-C058-D28C-9CF8551E79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260"/>
                <a:ext cx="1137" cy="403"/>
                <a:chOff x="0" y="4260"/>
                <a:chExt cx="1137" cy="403"/>
              </a:xfrm>
            </p:grpSpPr>
            <p:sp>
              <p:nvSpPr>
                <p:cNvPr id="39975" name="Rectangle 25">
                  <a:extLst>
                    <a:ext uri="{FF2B5EF4-FFF2-40B4-BE49-F238E27FC236}">
                      <a16:creationId xmlns:a16="http://schemas.microsoft.com/office/drawing/2014/main" id="{4C59F527-5B50-170D-D114-308B93274B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4260"/>
                  <a:ext cx="105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--help</a:t>
                  </a:r>
                </a:p>
              </p:txBody>
            </p:sp>
            <p:sp>
              <p:nvSpPr>
                <p:cNvPr id="39976" name="Rectangle 69">
                  <a:extLst>
                    <a:ext uri="{FF2B5EF4-FFF2-40B4-BE49-F238E27FC236}">
                      <a16:creationId xmlns:a16="http://schemas.microsoft.com/office/drawing/2014/main" id="{C62752C8-1F61-AFBF-7344-0C98F02306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260"/>
                  <a:ext cx="113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66" name="Group 72">
                <a:extLst>
                  <a:ext uri="{FF2B5EF4-FFF2-40B4-BE49-F238E27FC236}">
                    <a16:creationId xmlns:a16="http://schemas.microsoft.com/office/drawing/2014/main" id="{AEDBF840-D000-6665-39F6-595A5A4D04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7" y="4260"/>
                <a:ext cx="2446" cy="403"/>
                <a:chOff x="1137" y="4260"/>
                <a:chExt cx="2446" cy="403"/>
              </a:xfrm>
            </p:grpSpPr>
            <p:sp>
              <p:nvSpPr>
                <p:cNvPr id="39973" name="Rectangle 26">
                  <a:extLst>
                    <a:ext uri="{FF2B5EF4-FFF2-40B4-BE49-F238E27FC236}">
                      <a16:creationId xmlns:a16="http://schemas.microsoft.com/office/drawing/2014/main" id="{7CFEBA3E-2B89-568B-086B-7B5D6366E5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0" y="4260"/>
                  <a:ext cx="236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显示帮助并退出</a:t>
                  </a:r>
                </a:p>
              </p:txBody>
            </p:sp>
            <p:sp>
              <p:nvSpPr>
                <p:cNvPr id="39974" name="Rectangle 71">
                  <a:extLst>
                    <a:ext uri="{FF2B5EF4-FFF2-40B4-BE49-F238E27FC236}">
                      <a16:creationId xmlns:a16="http://schemas.microsoft.com/office/drawing/2014/main" id="{AB9AEEA1-E3C5-3335-EBF7-5451A7047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7" y="4260"/>
                  <a:ext cx="244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67" name="Group 74">
                <a:extLst>
                  <a:ext uri="{FF2B5EF4-FFF2-40B4-BE49-F238E27FC236}">
                    <a16:creationId xmlns:a16="http://schemas.microsoft.com/office/drawing/2014/main" id="{2B6C44E5-D732-9ED1-C85D-D88C612A73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663"/>
                <a:ext cx="1137" cy="403"/>
                <a:chOff x="0" y="4663"/>
                <a:chExt cx="1137" cy="403"/>
              </a:xfrm>
            </p:grpSpPr>
            <p:sp>
              <p:nvSpPr>
                <p:cNvPr id="39971" name="Rectangle 27">
                  <a:extLst>
                    <a:ext uri="{FF2B5EF4-FFF2-40B4-BE49-F238E27FC236}">
                      <a16:creationId xmlns:a16="http://schemas.microsoft.com/office/drawing/2014/main" id="{A4C36641-05DD-5612-D422-0EB7AE92FB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4663"/>
                  <a:ext cx="105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9972" name="Rectangle 73">
                  <a:extLst>
                    <a:ext uri="{FF2B5EF4-FFF2-40B4-BE49-F238E27FC236}">
                      <a16:creationId xmlns:a16="http://schemas.microsoft.com/office/drawing/2014/main" id="{CE8EBDE9-CED9-0474-4189-1EA5107893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663"/>
                  <a:ext cx="113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39968" name="Group 76">
                <a:extLst>
                  <a:ext uri="{FF2B5EF4-FFF2-40B4-BE49-F238E27FC236}">
                    <a16:creationId xmlns:a16="http://schemas.microsoft.com/office/drawing/2014/main" id="{AD02D136-2289-3E25-8BEB-192C38D7B2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7" y="4663"/>
                <a:ext cx="2446" cy="403"/>
                <a:chOff x="1137" y="4663"/>
                <a:chExt cx="2446" cy="403"/>
              </a:xfrm>
            </p:grpSpPr>
            <p:sp>
              <p:nvSpPr>
                <p:cNvPr id="39969" name="Rectangle 28">
                  <a:extLst>
                    <a:ext uri="{FF2B5EF4-FFF2-40B4-BE49-F238E27FC236}">
                      <a16:creationId xmlns:a16="http://schemas.microsoft.com/office/drawing/2014/main" id="{3FF5E4F6-0C5C-B129-453B-7FF68FA3AC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0" y="4663"/>
                  <a:ext cx="236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9970" name="Rectangle 75">
                  <a:extLst>
                    <a:ext uri="{FF2B5EF4-FFF2-40B4-BE49-F238E27FC236}">
                      <a16:creationId xmlns:a16="http://schemas.microsoft.com/office/drawing/2014/main" id="{F8EEF0AE-C5DA-3000-11B3-259A450C9C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7" y="4663"/>
                  <a:ext cx="244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</p:grpSp>
        <p:sp>
          <p:nvSpPr>
            <p:cNvPr id="39944" name="Rectangle 78">
              <a:extLst>
                <a:ext uri="{FF2B5EF4-FFF2-40B4-BE49-F238E27FC236}">
                  <a16:creationId xmlns:a16="http://schemas.microsoft.com/office/drawing/2014/main" id="{EC87DEE1-0F55-5317-D439-30861B7E3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3589" cy="5072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Font typeface="Wingdings" panose="05000000000000000000" pitchFamily="2" charset="2"/>
                <a:buNone/>
              </a:pPr>
              <a:endParaRPr lang="zh-CN" altLang="en-US" sz="1800"/>
            </a:p>
          </p:txBody>
        </p:sp>
      </p:grpSp>
      <p:sp>
        <p:nvSpPr>
          <p:cNvPr id="39941" name="灯片编号占位符 1">
            <a:extLst>
              <a:ext uri="{FF2B5EF4-FFF2-40B4-BE49-F238E27FC236}">
                <a16:creationId xmlns:a16="http://schemas.microsoft.com/office/drawing/2014/main" id="{114519AA-CB42-FE29-3081-C57A6DFE92E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157EEC-9299-4A3F-A262-1DBDE52AB672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1A754F-B286-A2B9-42D4-D28E1C480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101726"/>
            <a:ext cx="6929437" cy="52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2E74FFBF-7F6E-38DF-8078-A7916A46961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228600"/>
            <a:ext cx="7772400" cy="838200"/>
          </a:xfrm>
        </p:spPr>
        <p:txBody>
          <a:bodyPr/>
          <a:lstStyle/>
          <a:p>
            <a:pPr algn="ctr" eaLnBrk="1" hangingPunct="1"/>
            <a:r>
              <a:rPr lang="en-US" altLang="zh-CN">
                <a:latin typeface="黑体" panose="02010609060101010101" pitchFamily="49" charset="-122"/>
              </a:rPr>
              <a:t>more</a:t>
            </a:r>
            <a:r>
              <a:rPr lang="zh-CN" altLang="en-US">
                <a:latin typeface="黑体" panose="02010609060101010101" pitchFamily="49" charset="-122"/>
              </a:rPr>
              <a:t>、</a:t>
            </a:r>
            <a:r>
              <a:rPr lang="en-US" altLang="zh-CN">
                <a:latin typeface="黑体" panose="02010609060101010101" pitchFamily="49" charset="-122"/>
              </a:rPr>
              <a:t>less</a:t>
            </a:r>
            <a:r>
              <a:rPr lang="zh-CN" altLang="en-US"/>
              <a:t>命令</a:t>
            </a:r>
          </a:p>
        </p:txBody>
      </p:sp>
      <p:sp>
        <p:nvSpPr>
          <p:cNvPr id="40963" name="Rectangle 4">
            <a:extLst>
              <a:ext uri="{FF2B5EF4-FFF2-40B4-BE49-F238E27FC236}">
                <a16:creationId xmlns:a16="http://schemas.microsoft.com/office/drawing/2014/main" id="{BAB45274-27CA-5453-E4D2-FAF4335509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90800" y="1311276"/>
            <a:ext cx="7543800" cy="3641725"/>
          </a:xfrm>
          <a:noFill/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>
                <a:solidFill>
                  <a:schemeClr val="tx2"/>
                </a:solidFill>
                <a:latin typeface="黑体" panose="02010609060101010101" pitchFamily="49" charset="-122"/>
              </a:rPr>
              <a:t>more</a:t>
            </a:r>
            <a:r>
              <a:rPr lang="zh-CN" altLang="en-US" sz="2400">
                <a:solidFill>
                  <a:schemeClr val="tx2"/>
                </a:solidFill>
                <a:latin typeface="黑体" panose="02010609060101010101" pitchFamily="49" charset="-122"/>
              </a:rPr>
              <a:t>参数选项</a:t>
            </a:r>
            <a:r>
              <a:rPr lang="en-US" altLang="zh-CN" sz="2000" b="1">
                <a:solidFill>
                  <a:schemeClr val="tx2"/>
                </a:solidFill>
                <a:latin typeface="黑体" panose="02010609060101010101" pitchFamily="49" charset="-122"/>
              </a:rPr>
              <a:t>: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latin typeface="黑体" panose="02010609060101010101" pitchFamily="49" charset="-122"/>
              </a:rPr>
              <a:t>	</a:t>
            </a:r>
            <a:r>
              <a:rPr lang="zh-CN" altLang="en-US" sz="1800">
                <a:latin typeface="黑体" panose="02010609060101010101" pitchFamily="49" charset="-122"/>
              </a:rPr>
              <a:t>语法：</a:t>
            </a:r>
            <a:r>
              <a:rPr lang="en-US" altLang="zh-CN" sz="1800">
                <a:latin typeface="黑体" panose="02010609060101010101" pitchFamily="49" charset="-122"/>
              </a:rPr>
              <a:t>more [</a:t>
            </a:r>
            <a:r>
              <a:rPr lang="zh-CN" altLang="en-US" sz="1800">
                <a:latin typeface="黑体" panose="02010609060101010101" pitchFamily="49" charset="-122"/>
              </a:rPr>
              <a:t>参数选项</a:t>
            </a:r>
            <a:r>
              <a:rPr lang="en-US" altLang="zh-CN" sz="1800">
                <a:latin typeface="黑体" panose="02010609060101010101" pitchFamily="49" charset="-122"/>
              </a:rPr>
              <a:t>][fileNames]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latin typeface="黑体" panose="02010609060101010101" pitchFamily="49" charset="-122"/>
              </a:rPr>
              <a:t>	</a:t>
            </a:r>
            <a:r>
              <a:rPr lang="zh-CN" altLang="en-US" sz="1800">
                <a:latin typeface="黑体" panose="02010609060101010101" pitchFamily="49" charset="-122"/>
              </a:rPr>
              <a:t>说明：类似</a:t>
            </a:r>
            <a:r>
              <a:rPr lang="en-US" altLang="zh-CN" sz="1800">
                <a:latin typeface="黑体" panose="02010609060101010101" pitchFamily="49" charset="-122"/>
              </a:rPr>
              <a:t>cat</a:t>
            </a:r>
            <a:r>
              <a:rPr lang="zh-CN" altLang="en-US" sz="1800">
                <a:latin typeface="黑体" panose="02010609060101010101" pitchFamily="49" charset="-122"/>
              </a:rPr>
              <a:t>，不过会以一页一页的显示方便使用者逐页阅读，而最	基本的指令就是按空白键（</a:t>
            </a:r>
            <a:r>
              <a:rPr lang="en-US" altLang="zh-CN" sz="1800">
                <a:latin typeface="黑体" panose="02010609060101010101" pitchFamily="49" charset="-122"/>
              </a:rPr>
              <a:t>space</a:t>
            </a:r>
            <a:r>
              <a:rPr lang="zh-CN" altLang="en-US" sz="1800">
                <a:latin typeface="黑体" panose="02010609060101010101" pitchFamily="49" charset="-122"/>
              </a:rPr>
              <a:t>）就往下一页显示，按</a:t>
            </a:r>
            <a:r>
              <a:rPr lang="en-US" altLang="zh-CN" sz="1800">
                <a:latin typeface="黑体" panose="02010609060101010101" pitchFamily="49" charset="-122"/>
              </a:rPr>
              <a:t>b</a:t>
            </a:r>
            <a:r>
              <a:rPr lang="zh-CN" altLang="en-US" sz="1800">
                <a:latin typeface="黑体" panose="02010609060101010101" pitchFamily="49" charset="-122"/>
              </a:rPr>
              <a:t>键就会	往回（</a:t>
            </a:r>
            <a:r>
              <a:rPr lang="en-US" altLang="zh-CN" sz="1800">
                <a:latin typeface="黑体" panose="02010609060101010101" pitchFamily="49" charset="-122"/>
              </a:rPr>
              <a:t>back</a:t>
            </a:r>
            <a:r>
              <a:rPr lang="zh-CN" altLang="en-US" sz="1800">
                <a:latin typeface="黑体" panose="02010609060101010101" pitchFamily="49" charset="-122"/>
              </a:rPr>
              <a:t>）一页显示，而且还有搜寻字串的功能（与</a:t>
            </a:r>
            <a:r>
              <a:rPr lang="en-US" altLang="zh-CN" sz="1800">
                <a:latin typeface="黑体" panose="02010609060101010101" pitchFamily="49" charset="-122"/>
              </a:rPr>
              <a:t>vi</a:t>
            </a:r>
            <a:r>
              <a:rPr lang="zh-CN" altLang="en-US" sz="1800">
                <a:latin typeface="黑体" panose="02010609060101010101" pitchFamily="49" charset="-122"/>
              </a:rPr>
              <a:t>相似）	使用中的说明文件，请按</a:t>
            </a:r>
            <a:r>
              <a:rPr lang="en-US" altLang="zh-CN" sz="1800">
                <a:latin typeface="黑体" panose="02010609060101010101" pitchFamily="49" charset="-122"/>
              </a:rPr>
              <a:t>h</a:t>
            </a:r>
            <a:r>
              <a:rPr lang="zh-CN" altLang="en-US" sz="1800">
                <a:latin typeface="黑体" panose="02010609060101010101" pitchFamily="49" charset="-122"/>
              </a:rPr>
              <a:t>。</a:t>
            </a:r>
            <a:endParaRPr lang="zh-CN" altLang="en-US" sz="1800" b="1">
              <a:solidFill>
                <a:schemeClr val="tx2"/>
              </a:solidFill>
              <a:latin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>
                <a:solidFill>
                  <a:schemeClr val="tx2"/>
                </a:solidFill>
                <a:latin typeface="黑体" panose="02010609060101010101" pitchFamily="49" charset="-122"/>
              </a:rPr>
              <a:t>less</a:t>
            </a:r>
            <a:r>
              <a:rPr lang="zh-CN" altLang="en-US" sz="2400">
                <a:solidFill>
                  <a:schemeClr val="tx2"/>
                </a:solidFill>
                <a:latin typeface="黑体" panose="02010609060101010101" pitchFamily="49" charset="-122"/>
              </a:rPr>
              <a:t>参数选项</a:t>
            </a:r>
            <a:r>
              <a:rPr lang="en-US" altLang="zh-CN" sz="2000" b="1">
                <a:solidFill>
                  <a:schemeClr val="tx2"/>
                </a:solidFill>
                <a:latin typeface="黑体" panose="02010609060101010101" pitchFamily="49" charset="-122"/>
              </a:rPr>
              <a:t>: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latin typeface="黑体" panose="02010609060101010101" pitchFamily="49" charset="-122"/>
              </a:rPr>
              <a:t>	</a:t>
            </a:r>
            <a:r>
              <a:rPr lang="zh-CN" altLang="en-US" sz="1800">
                <a:latin typeface="黑体" panose="02010609060101010101" pitchFamily="49" charset="-122"/>
              </a:rPr>
              <a:t>语法：</a:t>
            </a:r>
            <a:r>
              <a:rPr lang="en-US" altLang="zh-CN" sz="1800">
                <a:latin typeface="黑体" panose="02010609060101010101" pitchFamily="49" charset="-122"/>
              </a:rPr>
              <a:t>less [</a:t>
            </a:r>
            <a:r>
              <a:rPr lang="zh-CN" altLang="en-US" sz="1800">
                <a:latin typeface="黑体" panose="02010609060101010101" pitchFamily="49" charset="-122"/>
              </a:rPr>
              <a:t>参数选项</a:t>
            </a:r>
            <a:r>
              <a:rPr lang="en-US" altLang="zh-CN" sz="1800">
                <a:latin typeface="黑体" panose="02010609060101010101" pitchFamily="49" charset="-122"/>
              </a:rPr>
              <a:t>] fileName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latin typeface="黑体" panose="02010609060101010101" pitchFamily="49" charset="-122"/>
              </a:rPr>
              <a:t>	</a:t>
            </a:r>
            <a:r>
              <a:rPr lang="zh-CN" altLang="en-US" sz="1800">
                <a:latin typeface="黑体" panose="02010609060101010101" pitchFamily="49" charset="-122"/>
              </a:rPr>
              <a:t>说明：</a:t>
            </a:r>
            <a:r>
              <a:rPr lang="en-US" altLang="zh-CN" sz="1800">
                <a:latin typeface="黑体" panose="02010609060101010101" pitchFamily="49" charset="-122"/>
              </a:rPr>
              <a:t>less </a:t>
            </a:r>
            <a:r>
              <a:rPr lang="zh-CN" altLang="en-US" sz="1800">
                <a:latin typeface="黑体" panose="02010609060101010101" pitchFamily="49" charset="-122"/>
              </a:rPr>
              <a:t>的作用与 </a:t>
            </a:r>
            <a:r>
              <a:rPr lang="en-US" altLang="zh-CN" sz="1800">
                <a:latin typeface="黑体" panose="02010609060101010101" pitchFamily="49" charset="-122"/>
              </a:rPr>
              <a:t>more </a:t>
            </a:r>
            <a:r>
              <a:rPr lang="zh-CN" altLang="en-US" sz="1800">
                <a:latin typeface="黑体" panose="02010609060101010101" pitchFamily="49" charset="-122"/>
              </a:rPr>
              <a:t>十分相似，都可以用来浏览文件的内容，	不同的是 </a:t>
            </a:r>
            <a:r>
              <a:rPr lang="en-US" altLang="zh-CN" sz="1800">
                <a:latin typeface="黑体" panose="02010609060101010101" pitchFamily="49" charset="-122"/>
              </a:rPr>
              <a:t>less </a:t>
            </a:r>
            <a:r>
              <a:rPr lang="zh-CN" altLang="en-US" sz="1800">
                <a:latin typeface="黑体" panose="02010609060101010101" pitchFamily="49" charset="-122"/>
              </a:rPr>
              <a:t>允许使用者往回卷动以浏览已经看过的部	份，同时因为 </a:t>
            </a:r>
            <a:r>
              <a:rPr lang="en-US" altLang="zh-CN" sz="1800">
                <a:latin typeface="黑体" panose="02010609060101010101" pitchFamily="49" charset="-122"/>
              </a:rPr>
              <a:t>less </a:t>
            </a:r>
            <a:r>
              <a:rPr lang="zh-CN" altLang="en-US" sz="1800">
                <a:latin typeface="黑体" panose="02010609060101010101" pitchFamily="49" charset="-122"/>
              </a:rPr>
              <a:t>并未在一开始就读入整个文件案，	因此在遇上大型文件的开启时，会比一般的文书编辑器</a:t>
            </a:r>
            <a:r>
              <a:rPr lang="en-US" altLang="zh-CN" sz="1800">
                <a:latin typeface="黑体" panose="02010609060101010101" pitchFamily="49" charset="-122"/>
              </a:rPr>
              <a:t>(</a:t>
            </a:r>
            <a:r>
              <a:rPr lang="zh-CN" altLang="en-US" sz="1800">
                <a:latin typeface="黑体" panose="02010609060101010101" pitchFamily="49" charset="-122"/>
              </a:rPr>
              <a:t>如 </a:t>
            </a:r>
            <a:r>
              <a:rPr lang="en-US" altLang="zh-CN" sz="1800">
                <a:latin typeface="黑体" panose="02010609060101010101" pitchFamily="49" charset="-122"/>
              </a:rPr>
              <a:t>vi)	</a:t>
            </a:r>
            <a:r>
              <a:rPr lang="zh-CN" altLang="en-US" sz="1800">
                <a:latin typeface="黑体" panose="02010609060101010101" pitchFamily="49" charset="-122"/>
              </a:rPr>
              <a:t>来的快速。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1800"/>
          </a:p>
        </p:txBody>
      </p:sp>
      <p:sp>
        <p:nvSpPr>
          <p:cNvPr id="40964" name="灯片编号占位符 1">
            <a:extLst>
              <a:ext uri="{FF2B5EF4-FFF2-40B4-BE49-F238E27FC236}">
                <a16:creationId xmlns:a16="http://schemas.microsoft.com/office/drawing/2014/main" id="{52D11212-D1AC-EE18-A028-8E7CAAF61EA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A8A2C1-A5BA-4C16-ACCE-A7FC45C15969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220FE3-CCBA-C19F-F8FA-F6CFE13E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4" y="4953000"/>
            <a:ext cx="56165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9E2DBB2-E4BC-A593-0CD9-3C488AF78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9" y="0"/>
            <a:ext cx="4492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8899412E-B630-AB61-3258-1AD5DAB8C66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en-US" altLang="zh-CN"/>
              <a:t>head</a:t>
            </a:r>
            <a:r>
              <a:rPr lang="zh-CN" altLang="en-US"/>
              <a:t>、</a:t>
            </a:r>
            <a:r>
              <a:rPr lang="en-US" altLang="zh-CN"/>
              <a:t>tail</a:t>
            </a:r>
            <a:r>
              <a:rPr lang="zh-CN" altLang="en-US"/>
              <a:t>命令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5FD8C059-E267-2CA3-7156-2EA246E6E78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667000" y="1295401"/>
            <a:ext cx="7467600" cy="3273425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>
                <a:solidFill>
                  <a:schemeClr val="tx2"/>
                </a:solidFill>
                <a:latin typeface="黑体" panose="02010609060101010101" pitchFamily="49" charset="-122"/>
              </a:rPr>
              <a:t>head</a:t>
            </a:r>
            <a:r>
              <a:rPr lang="zh-CN" altLang="en-US" sz="2400">
                <a:solidFill>
                  <a:schemeClr val="tx2"/>
                </a:solidFill>
                <a:latin typeface="黑体" panose="02010609060101010101" pitchFamily="49" charset="-122"/>
              </a:rPr>
              <a:t>参数选项</a:t>
            </a:r>
            <a:r>
              <a:rPr lang="en-US" altLang="zh-CN" sz="2000" b="1">
                <a:solidFill>
                  <a:schemeClr val="tx2"/>
                </a:solidFill>
                <a:latin typeface="黑体" panose="02010609060101010101" pitchFamily="49" charset="-122"/>
              </a:rPr>
              <a:t>: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latin typeface="黑体" panose="02010609060101010101" pitchFamily="49" charset="-122"/>
              </a:rPr>
              <a:t>	</a:t>
            </a:r>
            <a:r>
              <a:rPr lang="zh-CN" altLang="en-US" sz="1800">
                <a:latin typeface="黑体" panose="02010609060101010101" pitchFamily="49" charset="-122"/>
              </a:rPr>
              <a:t>语法：</a:t>
            </a:r>
            <a:r>
              <a:rPr lang="en-US" altLang="zh-CN" sz="1800">
                <a:latin typeface="黑体" panose="02010609060101010101" pitchFamily="49" charset="-122"/>
              </a:rPr>
              <a:t>head [</a:t>
            </a:r>
            <a:r>
              <a:rPr lang="zh-CN" altLang="en-US" sz="1800">
                <a:latin typeface="黑体" panose="02010609060101010101" pitchFamily="49" charset="-122"/>
              </a:rPr>
              <a:t>参数选项</a:t>
            </a:r>
            <a:r>
              <a:rPr lang="en-US" altLang="zh-CN" sz="1800">
                <a:latin typeface="黑体" panose="02010609060101010101" pitchFamily="49" charset="-122"/>
              </a:rPr>
              <a:t>] fileNames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latin typeface="黑体" panose="02010609060101010101" pitchFamily="49" charset="-122"/>
              </a:rPr>
              <a:t>	</a:t>
            </a:r>
            <a:r>
              <a:rPr lang="zh-CN" altLang="en-US" sz="1800">
                <a:latin typeface="黑体" panose="02010609060101010101" pitchFamily="49" charset="-122"/>
              </a:rPr>
              <a:t>说明：显示文件的前十行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>
                <a:latin typeface="黑体" panose="02010609060101010101" pitchFamily="49" charset="-122"/>
              </a:rPr>
              <a:t>	例如：</a:t>
            </a:r>
            <a:r>
              <a:rPr lang="en-US" altLang="zh-CN" sz="1800">
                <a:latin typeface="黑体" panose="02010609060101010101" pitchFamily="49" charset="-122"/>
              </a:rPr>
              <a:t>head install.log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latin typeface="黑体" panose="02010609060101010101" pitchFamily="49" charset="-122"/>
              </a:rPr>
              <a:t>		 </a:t>
            </a:r>
            <a:r>
              <a:rPr lang="zh-CN" altLang="en-US" sz="1800">
                <a:latin typeface="黑体" panose="02010609060101010101" pitchFamily="49" charset="-122"/>
              </a:rPr>
              <a:t>显示</a:t>
            </a:r>
            <a:r>
              <a:rPr lang="en-US" altLang="zh-CN" sz="1800">
                <a:latin typeface="黑体" panose="02010609060101010101" pitchFamily="49" charset="-122"/>
              </a:rPr>
              <a:t>install.log</a:t>
            </a:r>
            <a:r>
              <a:rPr lang="zh-CN" altLang="en-US" sz="1800">
                <a:latin typeface="黑体" panose="02010609060101010101" pitchFamily="49" charset="-122"/>
              </a:rPr>
              <a:t>的前十行内容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>
                <a:latin typeface="黑体" panose="02010609060101010101" pitchFamily="49" charset="-122"/>
              </a:rPr>
              <a:t>   若要显示前十五行，可以用 </a:t>
            </a:r>
            <a:r>
              <a:rPr lang="en-US" altLang="zh-CN" sz="1800">
                <a:latin typeface="黑体" panose="02010609060101010101" pitchFamily="49" charset="-122"/>
              </a:rPr>
              <a:t>head -15 install.log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>
                <a:solidFill>
                  <a:schemeClr val="tx2"/>
                </a:solidFill>
                <a:latin typeface="黑体" panose="02010609060101010101" pitchFamily="49" charset="-122"/>
              </a:rPr>
              <a:t>tail</a:t>
            </a:r>
            <a:r>
              <a:rPr lang="zh-CN" altLang="en-US" sz="2400">
                <a:solidFill>
                  <a:schemeClr val="tx2"/>
                </a:solidFill>
                <a:latin typeface="黑体" panose="02010609060101010101" pitchFamily="49" charset="-122"/>
              </a:rPr>
              <a:t>参数选项</a:t>
            </a:r>
            <a:r>
              <a:rPr lang="en-US" altLang="zh-CN" sz="2000" b="1">
                <a:solidFill>
                  <a:schemeClr val="tx2"/>
                </a:solidFill>
                <a:latin typeface="黑体" panose="02010609060101010101" pitchFamily="49" charset="-122"/>
              </a:rPr>
              <a:t>: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latin typeface="黑体" panose="02010609060101010101" pitchFamily="49" charset="-122"/>
              </a:rPr>
              <a:t>	</a:t>
            </a:r>
            <a:r>
              <a:rPr lang="zh-CN" altLang="en-US" sz="1800">
                <a:latin typeface="黑体" panose="02010609060101010101" pitchFamily="49" charset="-122"/>
              </a:rPr>
              <a:t>语法：</a:t>
            </a:r>
            <a:r>
              <a:rPr lang="en-US" altLang="zh-CN" sz="1800">
                <a:latin typeface="黑体" panose="02010609060101010101" pitchFamily="49" charset="-122"/>
              </a:rPr>
              <a:t>tail [</a:t>
            </a:r>
            <a:r>
              <a:rPr lang="zh-CN" altLang="en-US" sz="1800">
                <a:latin typeface="黑体" panose="02010609060101010101" pitchFamily="49" charset="-122"/>
              </a:rPr>
              <a:t>参数选项</a:t>
            </a:r>
            <a:r>
              <a:rPr lang="en-US" altLang="zh-CN" sz="1800">
                <a:latin typeface="黑体" panose="02010609060101010101" pitchFamily="49" charset="-122"/>
              </a:rPr>
              <a:t>] fileNames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latin typeface="黑体" panose="02010609060101010101" pitchFamily="49" charset="-122"/>
              </a:rPr>
              <a:t>	</a:t>
            </a:r>
            <a:r>
              <a:rPr lang="zh-CN" altLang="en-US" sz="1800">
                <a:latin typeface="黑体" panose="02010609060101010101" pitchFamily="49" charset="-122"/>
              </a:rPr>
              <a:t>说明：显示文件的后十行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>
                <a:latin typeface="黑体" panose="02010609060101010101" pitchFamily="49" charset="-122"/>
              </a:rPr>
              <a:t>	例如：</a:t>
            </a:r>
            <a:r>
              <a:rPr lang="en-US" altLang="zh-CN" sz="1800">
                <a:latin typeface="黑体" panose="02010609060101010101" pitchFamily="49" charset="-122"/>
              </a:rPr>
              <a:t>tail install.log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latin typeface="黑体" panose="02010609060101010101" pitchFamily="49" charset="-122"/>
              </a:rPr>
              <a:t>		 </a:t>
            </a:r>
            <a:r>
              <a:rPr lang="zh-CN" altLang="en-US" sz="1800">
                <a:latin typeface="黑体" panose="02010609060101010101" pitchFamily="49" charset="-122"/>
              </a:rPr>
              <a:t>显示</a:t>
            </a:r>
            <a:r>
              <a:rPr lang="en-US" altLang="zh-CN" sz="1800">
                <a:latin typeface="黑体" panose="02010609060101010101" pitchFamily="49" charset="-122"/>
              </a:rPr>
              <a:t>install.log</a:t>
            </a:r>
            <a:r>
              <a:rPr lang="zh-CN" altLang="en-US" sz="1800">
                <a:latin typeface="黑体" panose="02010609060101010101" pitchFamily="49" charset="-122"/>
              </a:rPr>
              <a:t>的后十行内容。</a:t>
            </a:r>
          </a:p>
        </p:txBody>
      </p:sp>
      <p:sp>
        <p:nvSpPr>
          <p:cNvPr id="41988" name="灯片编号占位符 1">
            <a:extLst>
              <a:ext uri="{FF2B5EF4-FFF2-40B4-BE49-F238E27FC236}">
                <a16:creationId xmlns:a16="http://schemas.microsoft.com/office/drawing/2014/main" id="{4704E532-BCC8-B94B-F920-B590A38D9D4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D4DA32-0C8D-4E6E-A84D-B158C60CD64F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DF8D06-20B0-615B-FCBE-551E09B89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982663"/>
            <a:ext cx="8521700" cy="549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8899412E-B630-AB61-3258-1AD5DAB8C66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en-US" altLang="zh-CN" dirty="0"/>
              <a:t>vi</a:t>
            </a:r>
            <a:r>
              <a:rPr lang="zh-CN" altLang="en-US" dirty="0"/>
              <a:t>、</a:t>
            </a:r>
            <a:r>
              <a:rPr lang="en-US" altLang="zh-CN" dirty="0"/>
              <a:t>vim</a:t>
            </a:r>
            <a:r>
              <a:rPr lang="zh-CN" altLang="en-US" dirty="0"/>
              <a:t>命令</a:t>
            </a:r>
          </a:p>
        </p:txBody>
      </p:sp>
      <p:sp>
        <p:nvSpPr>
          <p:cNvPr id="41988" name="灯片编号占位符 1">
            <a:extLst>
              <a:ext uri="{FF2B5EF4-FFF2-40B4-BE49-F238E27FC236}">
                <a16:creationId xmlns:a16="http://schemas.microsoft.com/office/drawing/2014/main" id="{4704E532-BCC8-B94B-F920-B590A38D9D4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D4DA32-0C8D-4E6E-A84D-B158C60CD64F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29A1AF-DA03-17BB-C2C4-6BA7608A6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2054"/>
            <a:ext cx="7869382" cy="49042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18D56B-6EDA-4A52-0CD1-602AF75EC400}"/>
              </a:ext>
            </a:extLst>
          </p:cNvPr>
          <p:cNvSpPr txBox="1"/>
          <p:nvPr/>
        </p:nvSpPr>
        <p:spPr>
          <a:xfrm>
            <a:off x="8707582" y="2407692"/>
            <a:ext cx="3373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Command</a:t>
            </a:r>
            <a:r>
              <a:rPr lang="zh-CN" altLang="en-US" sz="3200" dirty="0"/>
              <a:t>模式</a:t>
            </a:r>
            <a:endParaRPr lang="en-US" altLang="zh-CN" sz="3200" dirty="0"/>
          </a:p>
          <a:p>
            <a:pPr algn="ctr"/>
            <a:r>
              <a:rPr lang="en-US" altLang="zh-CN" sz="3200" dirty="0"/>
              <a:t>Insert</a:t>
            </a:r>
            <a:r>
              <a:rPr lang="zh-CN" altLang="en-US" sz="3200" dirty="0"/>
              <a:t>模式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4251443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5CDDD62E-A48A-9A18-1CF7-B10BAE8548B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304800"/>
            <a:ext cx="7772400" cy="762000"/>
          </a:xfrm>
        </p:spPr>
        <p:txBody>
          <a:bodyPr/>
          <a:lstStyle/>
          <a:p>
            <a:pPr algn="ctr" eaLnBrk="1" hangingPunct="1"/>
            <a:r>
              <a:rPr lang="en-US" altLang="zh-CN">
                <a:latin typeface="黑体" panose="02010609060101010101" pitchFamily="49" charset="-122"/>
              </a:rPr>
              <a:t>find</a:t>
            </a:r>
            <a:r>
              <a:rPr lang="zh-CN" altLang="en-US"/>
              <a:t>命令</a:t>
            </a:r>
          </a:p>
        </p:txBody>
      </p:sp>
      <p:sp>
        <p:nvSpPr>
          <p:cNvPr id="43011" name="Rectangle 4">
            <a:extLst>
              <a:ext uri="{FF2B5EF4-FFF2-40B4-BE49-F238E27FC236}">
                <a16:creationId xmlns:a16="http://schemas.microsoft.com/office/drawing/2014/main" id="{F0BD6421-D8A7-A1AA-D98B-1706D72AB87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90800" y="1219200"/>
            <a:ext cx="7467600" cy="4800600"/>
          </a:xfrm>
          <a:noFill/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solidFill>
                  <a:schemeClr val="tx2"/>
                </a:solidFill>
                <a:latin typeface="黑体" panose="02010609060101010101" pitchFamily="49" charset="-122"/>
              </a:rPr>
              <a:t>find: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语法：</a:t>
            </a:r>
            <a:r>
              <a:rPr lang="en-US" altLang="zh-CN" sz="2000">
                <a:latin typeface="黑体" panose="02010609060101010101" pitchFamily="49" charset="-122"/>
              </a:rPr>
              <a:t>find [</a:t>
            </a:r>
            <a:r>
              <a:rPr lang="zh-CN" altLang="en-US" sz="2000">
                <a:latin typeface="黑体" panose="02010609060101010101" pitchFamily="49" charset="-122"/>
              </a:rPr>
              <a:t>搜索路径</a:t>
            </a:r>
            <a:r>
              <a:rPr lang="en-US" altLang="zh-CN" sz="2000">
                <a:latin typeface="黑体" panose="02010609060101010101" pitchFamily="49" charset="-122"/>
              </a:rPr>
              <a:t>] [</a:t>
            </a:r>
            <a:r>
              <a:rPr lang="zh-CN" altLang="en-US" sz="2000">
                <a:latin typeface="黑体" panose="02010609060101010101" pitchFamily="49" charset="-122"/>
              </a:rPr>
              <a:t>参数选项</a:t>
            </a:r>
            <a:r>
              <a:rPr lang="en-US" altLang="zh-CN" sz="2000">
                <a:latin typeface="黑体" panose="02010609060101010101" pitchFamily="49" charset="-122"/>
              </a:rPr>
              <a:t>] [</a:t>
            </a:r>
            <a:r>
              <a:rPr lang="zh-CN" altLang="en-US" sz="2000">
                <a:latin typeface="黑体" panose="02010609060101010101" pitchFamily="49" charset="-122"/>
              </a:rPr>
              <a:t>匹配表达式</a:t>
            </a:r>
            <a:r>
              <a:rPr lang="en-US" altLang="zh-CN" sz="2000">
                <a:latin typeface="黑体" panose="02010609060101010101" pitchFamily="49" charset="-122"/>
              </a:rPr>
              <a:t>]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功能：在指定的搜索路径下搜索指定的目录或文件。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参数选项：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2"/>
                </a:solidFill>
                <a:latin typeface="黑体" panose="02010609060101010101" pitchFamily="49" charset="-122"/>
              </a:rPr>
              <a:t>-name </a:t>
            </a:r>
            <a:r>
              <a:rPr lang="zh-CN" altLang="en-US" sz="2000">
                <a:solidFill>
                  <a:schemeClr val="tx2"/>
                </a:solidFill>
                <a:latin typeface="黑体" panose="02010609060101010101" pitchFamily="49" charset="-122"/>
              </a:rPr>
              <a:t>文件名：</a:t>
            </a:r>
            <a:r>
              <a:rPr lang="zh-CN" altLang="en-US" sz="2000">
                <a:latin typeface="黑体" panose="02010609060101010101" pitchFamily="49" charset="-122"/>
              </a:rPr>
              <a:t>文件名告诉</a:t>
            </a:r>
            <a:r>
              <a:rPr lang="en-US" altLang="zh-CN" sz="2000">
                <a:latin typeface="黑体" panose="02010609060101010101" pitchFamily="49" charset="-122"/>
              </a:rPr>
              <a:t>find</a:t>
            </a:r>
            <a:r>
              <a:rPr lang="zh-CN" altLang="en-US" sz="2000">
                <a:latin typeface="黑体" panose="02010609060101010101" pitchFamily="49" charset="-122"/>
              </a:rPr>
              <a:t>要查找的文件。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2"/>
                </a:solidFill>
                <a:latin typeface="黑体" panose="02010609060101010101" pitchFamily="49" charset="-122"/>
              </a:rPr>
              <a:t>-perm </a:t>
            </a:r>
            <a:r>
              <a:rPr lang="zh-CN" altLang="en-US" sz="2000">
                <a:solidFill>
                  <a:schemeClr val="tx2"/>
                </a:solidFill>
                <a:latin typeface="黑体" panose="02010609060101010101" pitchFamily="49" charset="-122"/>
              </a:rPr>
              <a:t>模式</a:t>
            </a:r>
            <a:r>
              <a:rPr lang="en-US" altLang="zh-CN" sz="2000">
                <a:latin typeface="黑体" panose="02010609060101010101" pitchFamily="49" charset="-122"/>
              </a:rPr>
              <a:t>: </a:t>
            </a:r>
            <a:r>
              <a:rPr lang="zh-CN" altLang="en-US" sz="2000">
                <a:latin typeface="黑体" panose="02010609060101010101" pitchFamily="49" charset="-122"/>
              </a:rPr>
              <a:t>匹配所有符合指定数值模式值的文件。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2"/>
                </a:solidFill>
                <a:latin typeface="黑体" panose="02010609060101010101" pitchFamily="49" charset="-122"/>
              </a:rPr>
              <a:t>-size n[c]</a:t>
            </a:r>
            <a:r>
              <a:rPr lang="zh-CN" altLang="en-US" sz="2000">
                <a:solidFill>
                  <a:schemeClr val="tx2"/>
                </a:solidFill>
                <a:latin typeface="黑体" panose="02010609060101010101" pitchFamily="49" charset="-122"/>
              </a:rPr>
              <a:t>：</a:t>
            </a:r>
            <a:r>
              <a:rPr lang="zh-CN" altLang="en-US" sz="2000">
                <a:latin typeface="黑体" panose="02010609060101010101" pitchFamily="49" charset="-122"/>
              </a:rPr>
              <a:t>匹配大小为</a:t>
            </a:r>
            <a:r>
              <a:rPr lang="en-US" altLang="zh-CN" sz="2000">
                <a:latin typeface="黑体" panose="02010609060101010101" pitchFamily="49" charset="-122"/>
              </a:rPr>
              <a:t>n</a:t>
            </a:r>
            <a:r>
              <a:rPr lang="zh-CN" altLang="en-US" sz="2000">
                <a:latin typeface="黑体" panose="02010609060101010101" pitchFamily="49" charset="-122"/>
              </a:rPr>
              <a:t>个</a:t>
            </a:r>
            <a:r>
              <a:rPr lang="en-US" altLang="zh-CN" sz="2000">
                <a:latin typeface="黑体" panose="02010609060101010101" pitchFamily="49" charset="-122"/>
              </a:rPr>
              <a:t>block</a:t>
            </a:r>
            <a:r>
              <a:rPr lang="zh-CN" altLang="en-US" sz="2000">
                <a:latin typeface="黑体" panose="02010609060101010101" pitchFamily="49" charset="-122"/>
              </a:rPr>
              <a:t>的文件名，</a:t>
            </a:r>
            <a:r>
              <a:rPr lang="en-US" altLang="zh-CN" sz="2000">
                <a:latin typeface="黑体" panose="02010609060101010101" pitchFamily="49" charset="-122"/>
              </a:rPr>
              <a:t>c:</a:t>
            </a:r>
            <a:r>
              <a:rPr lang="zh-CN" altLang="en-US" sz="2000">
                <a:latin typeface="黑体" panose="02010609060101010101" pitchFamily="49" charset="-122"/>
              </a:rPr>
              <a:t>以字节为单位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2"/>
                </a:solidFill>
                <a:latin typeface="黑体" panose="02010609060101010101" pitchFamily="49" charset="-122"/>
              </a:rPr>
              <a:t>-user </a:t>
            </a:r>
            <a:r>
              <a:rPr lang="zh-CN" altLang="en-US" sz="2000">
                <a:solidFill>
                  <a:schemeClr val="tx2"/>
                </a:solidFill>
                <a:latin typeface="黑体" panose="02010609060101010101" pitchFamily="49" charset="-122"/>
              </a:rPr>
              <a:t>用户名</a:t>
            </a:r>
            <a:r>
              <a:rPr lang="zh-CN" altLang="en-US" sz="2000">
                <a:latin typeface="黑体" panose="02010609060101010101" pitchFamily="49" charset="-122"/>
              </a:rPr>
              <a:t>：搜索所有属主为用户名的文件。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2"/>
                </a:solidFill>
                <a:latin typeface="黑体" panose="02010609060101010101" pitchFamily="49" charset="-122"/>
              </a:rPr>
              <a:t>-group </a:t>
            </a:r>
            <a:r>
              <a:rPr lang="zh-CN" altLang="en-US" sz="2000">
                <a:solidFill>
                  <a:schemeClr val="tx2"/>
                </a:solidFill>
                <a:latin typeface="黑体" panose="02010609060101010101" pitchFamily="49" charset="-122"/>
              </a:rPr>
              <a:t>组名：</a:t>
            </a:r>
            <a:r>
              <a:rPr lang="zh-CN" altLang="en-US" sz="2000">
                <a:latin typeface="黑体" panose="02010609060101010101" pitchFamily="49" charset="-122"/>
              </a:rPr>
              <a:t>搜索所有属主为组名的文件。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2"/>
                </a:solidFill>
                <a:latin typeface="黑体" panose="02010609060101010101" pitchFamily="49" charset="-122"/>
              </a:rPr>
              <a:t>-atime n</a:t>
            </a:r>
            <a:r>
              <a:rPr lang="zh-CN" altLang="en-US" sz="2000">
                <a:solidFill>
                  <a:schemeClr val="tx2"/>
                </a:solidFill>
                <a:latin typeface="黑体" panose="02010609060101010101" pitchFamily="49" charset="-122"/>
              </a:rPr>
              <a:t>：</a:t>
            </a:r>
            <a:r>
              <a:rPr lang="zh-CN" altLang="en-US" sz="2000">
                <a:latin typeface="黑体" panose="02010609060101010101" pitchFamily="49" charset="-122"/>
              </a:rPr>
              <a:t>搜索在</a:t>
            </a:r>
            <a:r>
              <a:rPr lang="en-US" altLang="zh-CN" sz="2000">
                <a:latin typeface="黑体" panose="02010609060101010101" pitchFamily="49" charset="-122"/>
              </a:rPr>
              <a:t>n</a:t>
            </a:r>
            <a:r>
              <a:rPr lang="zh-CN" altLang="en-US" sz="2000">
                <a:latin typeface="黑体" panose="02010609060101010101" pitchFamily="49" charset="-122"/>
              </a:rPr>
              <a:t>天前访问过的文件。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2"/>
                </a:solidFill>
                <a:latin typeface="黑体" panose="02010609060101010101" pitchFamily="49" charset="-122"/>
              </a:rPr>
              <a:t>-mtime n</a:t>
            </a:r>
            <a:r>
              <a:rPr lang="zh-CN" altLang="en-US" sz="2000">
                <a:solidFill>
                  <a:schemeClr val="tx2"/>
                </a:solidFill>
                <a:latin typeface="黑体" panose="02010609060101010101" pitchFamily="49" charset="-122"/>
              </a:rPr>
              <a:t>：</a:t>
            </a:r>
            <a:r>
              <a:rPr lang="zh-CN" altLang="en-US" sz="2000">
                <a:latin typeface="黑体" panose="02010609060101010101" pitchFamily="49" charset="-122"/>
              </a:rPr>
              <a:t>搜索在</a:t>
            </a:r>
            <a:r>
              <a:rPr lang="en-US" altLang="zh-CN" sz="2000">
                <a:latin typeface="黑体" panose="02010609060101010101" pitchFamily="49" charset="-122"/>
              </a:rPr>
              <a:t>n</a:t>
            </a:r>
            <a:r>
              <a:rPr lang="zh-CN" altLang="en-US" sz="2000">
                <a:latin typeface="黑体" panose="02010609060101010101" pitchFamily="49" charset="-122"/>
              </a:rPr>
              <a:t>天前修改过的文件。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2"/>
                </a:solidFill>
                <a:latin typeface="黑体" panose="02010609060101010101" pitchFamily="49" charset="-122"/>
              </a:rPr>
              <a:t>-ctime n</a:t>
            </a:r>
            <a:r>
              <a:rPr lang="zh-CN" altLang="en-US" sz="2000">
                <a:solidFill>
                  <a:schemeClr val="tx2"/>
                </a:solidFill>
                <a:latin typeface="黑体" panose="02010609060101010101" pitchFamily="49" charset="-122"/>
              </a:rPr>
              <a:t>：</a:t>
            </a:r>
            <a:r>
              <a:rPr lang="zh-CN" altLang="en-US" sz="2000">
                <a:latin typeface="黑体" panose="02010609060101010101" pitchFamily="49" charset="-122"/>
              </a:rPr>
              <a:t>搜索在</a:t>
            </a:r>
            <a:r>
              <a:rPr lang="en-US" altLang="zh-CN" sz="2000">
                <a:latin typeface="黑体" panose="02010609060101010101" pitchFamily="49" charset="-122"/>
              </a:rPr>
              <a:t>n</a:t>
            </a:r>
            <a:r>
              <a:rPr lang="zh-CN" altLang="en-US" sz="2000">
                <a:latin typeface="黑体" panose="02010609060101010101" pitchFamily="49" charset="-122"/>
              </a:rPr>
              <a:t>天前修改过的文件。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2"/>
                </a:solidFill>
                <a:latin typeface="黑体" panose="02010609060101010101" pitchFamily="49" charset="-122"/>
              </a:rPr>
              <a:t>-exec </a:t>
            </a:r>
            <a:r>
              <a:rPr lang="zh-CN" altLang="en-US" sz="2000">
                <a:solidFill>
                  <a:schemeClr val="tx2"/>
                </a:solidFill>
                <a:latin typeface="黑体" panose="02010609060101010101" pitchFamily="49" charset="-122"/>
              </a:rPr>
              <a:t>命令 </a:t>
            </a:r>
            <a:r>
              <a:rPr lang="en-US" altLang="zh-CN" sz="2000">
                <a:solidFill>
                  <a:schemeClr val="tx2"/>
                </a:solidFill>
                <a:latin typeface="黑体" panose="02010609060101010101" pitchFamily="49" charset="-122"/>
              </a:rPr>
              <a:t>\;</a:t>
            </a:r>
            <a:r>
              <a:rPr lang="en-US" altLang="zh-CN" sz="2000">
                <a:latin typeface="黑体" panose="02010609060101010101" pitchFamily="49" charset="-122"/>
              </a:rPr>
              <a:t> </a:t>
            </a:r>
            <a:r>
              <a:rPr lang="zh-CN" altLang="en-US" sz="2000">
                <a:latin typeface="黑体" panose="02010609060101010101" pitchFamily="49" charset="-122"/>
              </a:rPr>
              <a:t>： 对每个匹配的文件执行该命令，标志</a:t>
            </a:r>
            <a:r>
              <a:rPr lang="en-US" altLang="zh-CN" sz="2000">
                <a:latin typeface="黑体" panose="02010609060101010101" pitchFamily="49" charset="-122"/>
              </a:rPr>
              <a:t>{}</a:t>
            </a:r>
            <a:r>
              <a:rPr lang="zh-CN" altLang="en-US" sz="2000">
                <a:latin typeface="黑体" panose="02010609060101010101" pitchFamily="49" charset="-122"/>
              </a:rPr>
              <a:t>用于指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                 定命令执行时文件名出现的地方，命令必须终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                 止于符号</a:t>
            </a:r>
            <a:r>
              <a:rPr lang="zh-CN" altLang="en-US" sz="2000">
                <a:latin typeface="Times New Roman" panose="02020603050405020304" pitchFamily="18" charset="0"/>
              </a:rPr>
              <a:t>“</a:t>
            </a:r>
            <a:r>
              <a:rPr lang="en-US" altLang="zh-CN" sz="2000">
                <a:latin typeface="黑体" panose="02010609060101010101" pitchFamily="49" charset="-122"/>
              </a:rPr>
              <a:t>\;</a:t>
            </a:r>
            <a:r>
              <a:rPr lang="en-US" altLang="zh-CN" sz="2000">
                <a:latin typeface="Times New Roman" panose="02020603050405020304" pitchFamily="18" charset="0"/>
              </a:rPr>
              <a:t>”</a:t>
            </a:r>
            <a:r>
              <a:rPr lang="zh-CN" altLang="en-US" sz="2000">
                <a:latin typeface="黑体" panose="02010609060101010101" pitchFamily="49" charset="-122"/>
              </a:rPr>
              <a:t>。</a:t>
            </a:r>
          </a:p>
        </p:txBody>
      </p:sp>
      <p:sp>
        <p:nvSpPr>
          <p:cNvPr id="43012" name="灯片编号占位符 1">
            <a:extLst>
              <a:ext uri="{FF2B5EF4-FFF2-40B4-BE49-F238E27FC236}">
                <a16:creationId xmlns:a16="http://schemas.microsoft.com/office/drawing/2014/main" id="{C31E4AE9-01D3-2534-5F4A-EE6676EA9DF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769713C-C396-4927-96E0-1ABBF0042A4C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116E67-878A-F74B-46F9-88B943566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262064"/>
            <a:ext cx="6242050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D211151-F07D-6555-A3BD-6C8E0629A97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        locate</a:t>
            </a:r>
            <a:r>
              <a:rPr lang="zh-CN" altLang="en-US"/>
              <a:t>、</a:t>
            </a:r>
            <a:r>
              <a:rPr lang="en-US" altLang="zh-CN"/>
              <a:t>slocate</a:t>
            </a:r>
            <a:r>
              <a:rPr lang="zh-CN" altLang="en-US"/>
              <a:t>命令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3B62926C-D904-2A6D-CC75-06AC5890EC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/>
              <a:t>语法：</a:t>
            </a:r>
            <a:r>
              <a:rPr lang="en-US" altLang="zh-CN" sz="2000"/>
              <a:t>locate </a:t>
            </a:r>
            <a:r>
              <a:rPr lang="en-US" altLang="zh-CN" sz="2000">
                <a:latin typeface="黑体" panose="02010609060101010101" pitchFamily="49" charset="-122"/>
              </a:rPr>
              <a:t>[</a:t>
            </a:r>
            <a:r>
              <a:rPr lang="zh-CN" altLang="en-US" sz="2000">
                <a:latin typeface="黑体" panose="02010609060101010101" pitchFamily="49" charset="-122"/>
              </a:rPr>
              <a:t>参数选项</a:t>
            </a:r>
            <a:r>
              <a:rPr lang="en-US" altLang="zh-CN" sz="2000">
                <a:latin typeface="黑体" panose="02010609060101010101" pitchFamily="49" charset="-122"/>
              </a:rPr>
              <a:t>] [</a:t>
            </a:r>
            <a:r>
              <a:rPr lang="zh-CN" altLang="en-US" sz="2000">
                <a:latin typeface="黑体" panose="02010609060101010101" pitchFamily="49" charset="-122"/>
              </a:rPr>
              <a:t>匹配表达式</a:t>
            </a:r>
            <a:r>
              <a:rPr lang="en-US" altLang="zh-CN" sz="2000">
                <a:latin typeface="黑体" panose="02010609060101010101" pitchFamily="49" charset="-122"/>
              </a:rPr>
              <a:t>]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说明：</a:t>
            </a:r>
            <a:r>
              <a:rPr lang="en-US" altLang="zh-CN" sz="2000">
                <a:latin typeface="黑体" panose="02010609060101010101" pitchFamily="49" charset="-122"/>
              </a:rPr>
              <a:t>locate</a:t>
            </a:r>
            <a:r>
              <a:rPr lang="zh-CN" altLang="en-US" sz="2000">
                <a:latin typeface="黑体" panose="02010609060101010101" pitchFamily="49" charset="-122"/>
              </a:rPr>
              <a:t>是</a:t>
            </a:r>
            <a:r>
              <a:rPr lang="en-US" altLang="zh-CN" sz="2000">
                <a:latin typeface="黑体" panose="02010609060101010101" pitchFamily="49" charset="-122"/>
              </a:rPr>
              <a:t>slocate</a:t>
            </a:r>
            <a:r>
              <a:rPr lang="zh-CN" altLang="en-US" sz="2000">
                <a:latin typeface="黑体" panose="02010609060101010101" pitchFamily="49" charset="-122"/>
              </a:rPr>
              <a:t>的符号链接，从系统的一个数据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      库中查找相关的数据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参数选项：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tx2"/>
                </a:solidFill>
                <a:latin typeface="黑体" panose="02010609060101010101" pitchFamily="49" charset="-122"/>
              </a:rPr>
              <a:t>    </a:t>
            </a:r>
            <a:r>
              <a:rPr lang="en-US" altLang="zh-CN" sz="2000">
                <a:solidFill>
                  <a:schemeClr val="tx2"/>
                </a:solidFill>
                <a:latin typeface="黑体" panose="02010609060101010101" pitchFamily="49" charset="-122"/>
              </a:rPr>
              <a:t>-u</a:t>
            </a:r>
            <a:r>
              <a:rPr lang="en-US" altLang="zh-CN" sz="2000">
                <a:latin typeface="黑体" panose="02010609060101010101" pitchFamily="49" charset="-122"/>
              </a:rPr>
              <a:t> :</a:t>
            </a:r>
            <a:r>
              <a:rPr lang="zh-CN" altLang="en-US" sz="2000">
                <a:latin typeface="黑体" panose="02010609060101010101" pitchFamily="49" charset="-122"/>
              </a:rPr>
              <a:t>创建</a:t>
            </a:r>
            <a:r>
              <a:rPr lang="en-US" altLang="zh-CN" sz="2000">
                <a:latin typeface="黑体" panose="02010609060101010101" pitchFamily="49" charset="-122"/>
              </a:rPr>
              <a:t>locate</a:t>
            </a:r>
            <a:r>
              <a:rPr lang="zh-CN" altLang="en-US" sz="2000">
                <a:latin typeface="黑体" panose="02010609060101010101" pitchFamily="49" charset="-122"/>
              </a:rPr>
              <a:t>需要的系统数据库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tx2"/>
                </a:solidFill>
                <a:latin typeface="黑体" panose="02010609060101010101" pitchFamily="49" charset="-122"/>
              </a:rPr>
              <a:t>    </a:t>
            </a:r>
            <a:r>
              <a:rPr lang="en-US" altLang="zh-CN" sz="2000">
                <a:solidFill>
                  <a:schemeClr val="tx2"/>
                </a:solidFill>
                <a:latin typeface="黑体" panose="02010609060101010101" pitchFamily="49" charset="-122"/>
              </a:rPr>
              <a:t>-d path</a:t>
            </a:r>
            <a:r>
              <a:rPr lang="en-US" altLang="zh-CN" sz="2000">
                <a:latin typeface="黑体" panose="02010609060101010101" pitchFamily="49" charset="-122"/>
              </a:rPr>
              <a:t>:</a:t>
            </a:r>
            <a:r>
              <a:rPr lang="zh-CN" altLang="en-US" sz="2000">
                <a:latin typeface="黑体" panose="02010609060101010101" pitchFamily="49" charset="-122"/>
              </a:rPr>
              <a:t>指定使用该路径下的数据库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000">
              <a:latin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2"/>
                </a:solidFill>
                <a:latin typeface="黑体" panose="02010609060101010101" pitchFamily="49" charset="-122"/>
              </a:rPr>
              <a:t>whereis</a:t>
            </a:r>
            <a:r>
              <a:rPr lang="zh-CN" altLang="en-US" sz="2000">
                <a:solidFill>
                  <a:schemeClr val="tx2"/>
                </a:solidFill>
                <a:latin typeface="黑体" panose="02010609060101010101" pitchFamily="49" charset="-122"/>
              </a:rPr>
              <a:t>命令：</a:t>
            </a:r>
            <a:r>
              <a:rPr lang="zh-CN" altLang="en-US" sz="2000">
                <a:latin typeface="黑体" panose="02010609060101010101" pitchFamily="49" charset="-122"/>
              </a:rPr>
              <a:t>简易的查询命令，在特定目录中查找源代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             码、二进制文件和说明文件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2"/>
                </a:solidFill>
                <a:latin typeface="黑体" panose="02010609060101010101" pitchFamily="49" charset="-122"/>
              </a:rPr>
              <a:t>which</a:t>
            </a:r>
            <a:r>
              <a:rPr lang="zh-CN" altLang="en-US" sz="2000">
                <a:solidFill>
                  <a:schemeClr val="tx2"/>
                </a:solidFill>
                <a:latin typeface="黑体" panose="02010609060101010101" pitchFamily="49" charset="-122"/>
              </a:rPr>
              <a:t>命令： </a:t>
            </a:r>
            <a:r>
              <a:rPr lang="zh-CN" altLang="en-US" sz="2000">
                <a:latin typeface="黑体" panose="02010609060101010101" pitchFamily="49" charset="-122"/>
              </a:rPr>
              <a:t>在环境变量</a:t>
            </a:r>
            <a:r>
              <a:rPr lang="en-US" altLang="zh-CN" sz="2000">
                <a:latin typeface="黑体" panose="02010609060101010101" pitchFamily="49" charset="-122"/>
              </a:rPr>
              <a:t>$PATH</a:t>
            </a:r>
            <a:r>
              <a:rPr lang="zh-CN" altLang="en-US" sz="2000">
                <a:latin typeface="黑体" panose="02010609060101010101" pitchFamily="49" charset="-122"/>
              </a:rPr>
              <a:t>指定的目录中查找文件，可一次查询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            多个文件</a:t>
            </a:r>
            <a:endParaRPr lang="zh-CN" altLang="en-US" sz="2000">
              <a:solidFill>
                <a:schemeClr val="tx2"/>
              </a:solidFill>
              <a:latin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000">
              <a:latin typeface="黑体" panose="02010609060101010101" pitchFamily="49" charset="-122"/>
            </a:endParaRPr>
          </a:p>
        </p:txBody>
      </p:sp>
      <p:sp>
        <p:nvSpPr>
          <p:cNvPr id="44036" name="灯片编号占位符 1">
            <a:extLst>
              <a:ext uri="{FF2B5EF4-FFF2-40B4-BE49-F238E27FC236}">
                <a16:creationId xmlns:a16="http://schemas.microsoft.com/office/drawing/2014/main" id="{725C6BC6-C698-7705-5E5A-B4E189F210A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8AA77E-66DC-4E20-A68B-ECE5FFC7BDD1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4857AD-DCCF-2EA8-EB07-53C15F14A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2636839"/>
            <a:ext cx="6288088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B23ED24C-F1D6-D383-0199-48D2F8D6E8C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latin typeface="黑体" panose="02010609060101010101" pitchFamily="49" charset="-122"/>
              </a:rPr>
              <a:t>grep</a:t>
            </a:r>
            <a:r>
              <a:rPr lang="zh-CN" altLang="en-US"/>
              <a:t>命令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351598CD-5790-A721-ED80-EEEC68CD68F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667000" y="1066801"/>
            <a:ext cx="7162800" cy="15843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olidFill>
                  <a:schemeClr val="tx2"/>
                </a:solidFill>
                <a:latin typeface="黑体" panose="02010609060101010101" pitchFamily="49" charset="-122"/>
              </a:rPr>
              <a:t>grep: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语法：</a:t>
            </a:r>
            <a:r>
              <a:rPr lang="en-US" altLang="zh-CN" sz="2000">
                <a:latin typeface="黑体" panose="02010609060101010101" pitchFamily="49" charset="-122"/>
              </a:rPr>
              <a:t>grep [</a:t>
            </a:r>
            <a:r>
              <a:rPr lang="zh-CN" altLang="en-US" sz="2000">
                <a:latin typeface="黑体" panose="02010609060101010101" pitchFamily="49" charset="-122"/>
              </a:rPr>
              <a:t>参数选项</a:t>
            </a:r>
            <a:r>
              <a:rPr lang="en-US" altLang="zh-CN" sz="2000">
                <a:latin typeface="黑体" panose="02010609060101010101" pitchFamily="49" charset="-122"/>
              </a:rPr>
              <a:t>] [-e PATTERN | -f FILE] [FILE...]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说明：在文件中搜索匹配的行并输出，一般用来过滤先前结果  而避免显示太多不必要的信息。</a:t>
            </a:r>
            <a:endParaRPr lang="zh-CN" altLang="en-US"/>
          </a:p>
        </p:txBody>
      </p:sp>
      <p:grpSp>
        <p:nvGrpSpPr>
          <p:cNvPr id="45060" name="Group 48">
            <a:extLst>
              <a:ext uri="{FF2B5EF4-FFF2-40B4-BE49-F238E27FC236}">
                <a16:creationId xmlns:a16="http://schemas.microsoft.com/office/drawing/2014/main" id="{7D80FEDD-86E6-9F70-1425-913FBE4B5C4D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2667000"/>
            <a:ext cx="7620000" cy="2590800"/>
            <a:chOff x="-3" y="-3"/>
            <a:chExt cx="3273" cy="2694"/>
          </a:xfrm>
        </p:grpSpPr>
        <p:grpSp>
          <p:nvGrpSpPr>
            <p:cNvPr id="45063" name="Group 46">
              <a:extLst>
                <a:ext uri="{FF2B5EF4-FFF2-40B4-BE49-F238E27FC236}">
                  <a16:creationId xmlns:a16="http://schemas.microsoft.com/office/drawing/2014/main" id="{8B108F45-7AEE-8EFF-777D-531F009BA8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267" cy="2688"/>
              <a:chOff x="0" y="0"/>
              <a:chExt cx="3267" cy="2688"/>
            </a:xfrm>
          </p:grpSpPr>
          <p:grpSp>
            <p:nvGrpSpPr>
              <p:cNvPr id="45065" name="Group 19">
                <a:extLst>
                  <a:ext uri="{FF2B5EF4-FFF2-40B4-BE49-F238E27FC236}">
                    <a16:creationId xmlns:a16="http://schemas.microsoft.com/office/drawing/2014/main" id="{38077FAC-C24B-7E09-B6D4-03D0638EB3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490" cy="384"/>
                <a:chOff x="0" y="0"/>
                <a:chExt cx="490" cy="384"/>
              </a:xfrm>
            </p:grpSpPr>
            <p:sp>
              <p:nvSpPr>
                <p:cNvPr id="45105" name="Rectangle 4">
                  <a:extLst>
                    <a:ext uri="{FF2B5EF4-FFF2-40B4-BE49-F238E27FC236}">
                      <a16:creationId xmlns:a16="http://schemas.microsoft.com/office/drawing/2014/main" id="{5D25029A-65CE-30C9-4209-DC22395138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40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选项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5106" name="Rectangle 18">
                  <a:extLst>
                    <a:ext uri="{FF2B5EF4-FFF2-40B4-BE49-F238E27FC236}">
                      <a16:creationId xmlns:a16="http://schemas.microsoft.com/office/drawing/2014/main" id="{8278CA96-C446-B9A3-3F1A-3F80F649A7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9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7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5066" name="Group 21">
                <a:extLst>
                  <a:ext uri="{FF2B5EF4-FFF2-40B4-BE49-F238E27FC236}">
                    <a16:creationId xmlns:a16="http://schemas.microsoft.com/office/drawing/2014/main" id="{B959A62B-EDDB-3FAC-0128-72D2BAEB04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0" y="0"/>
                <a:ext cx="2777" cy="384"/>
                <a:chOff x="490" y="0"/>
                <a:chExt cx="2777" cy="384"/>
              </a:xfrm>
            </p:grpSpPr>
            <p:sp>
              <p:nvSpPr>
                <p:cNvPr id="45103" name="Rectangle 5">
                  <a:extLst>
                    <a:ext uri="{FF2B5EF4-FFF2-40B4-BE49-F238E27FC236}">
                      <a16:creationId xmlns:a16="http://schemas.microsoft.com/office/drawing/2014/main" id="{B4745619-B374-ABB2-3C74-FD342E65B1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" y="0"/>
                  <a:ext cx="269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选项说明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5104" name="Rectangle 20">
                  <a:extLst>
                    <a:ext uri="{FF2B5EF4-FFF2-40B4-BE49-F238E27FC236}">
                      <a16:creationId xmlns:a16="http://schemas.microsoft.com/office/drawing/2014/main" id="{42C3BD5D-E48A-C1B6-4398-24FBC1C562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" y="0"/>
                  <a:ext cx="2777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7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5067" name="Group 23">
                <a:extLst>
                  <a:ext uri="{FF2B5EF4-FFF2-40B4-BE49-F238E27FC236}">
                    <a16:creationId xmlns:a16="http://schemas.microsoft.com/office/drawing/2014/main" id="{B3042DE8-5EE6-E9C0-01B7-0982E5BF23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84"/>
                <a:ext cx="490" cy="384"/>
                <a:chOff x="0" y="384"/>
                <a:chExt cx="490" cy="384"/>
              </a:xfrm>
            </p:grpSpPr>
            <p:sp>
              <p:nvSpPr>
                <p:cNvPr id="45101" name="Rectangle 6">
                  <a:extLst>
                    <a:ext uri="{FF2B5EF4-FFF2-40B4-BE49-F238E27FC236}">
                      <a16:creationId xmlns:a16="http://schemas.microsoft.com/office/drawing/2014/main" id="{A6024386-9B02-F483-0EE5-A8BF600004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84"/>
                  <a:ext cx="40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-A num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5102" name="Rectangle 22">
                  <a:extLst>
                    <a:ext uri="{FF2B5EF4-FFF2-40B4-BE49-F238E27FC236}">
                      <a16:creationId xmlns:a16="http://schemas.microsoft.com/office/drawing/2014/main" id="{7AC0B3BE-952E-D652-3C08-DFE1382C8D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49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7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5068" name="Group 25">
                <a:extLst>
                  <a:ext uri="{FF2B5EF4-FFF2-40B4-BE49-F238E27FC236}">
                    <a16:creationId xmlns:a16="http://schemas.microsoft.com/office/drawing/2014/main" id="{B2B5E1D3-7596-71FC-E224-F2E958285F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0" y="384"/>
                <a:ext cx="2777" cy="384"/>
                <a:chOff x="490" y="384"/>
                <a:chExt cx="2777" cy="384"/>
              </a:xfrm>
            </p:grpSpPr>
            <p:sp>
              <p:nvSpPr>
                <p:cNvPr id="45099" name="Rectangle 7">
                  <a:extLst>
                    <a:ext uri="{FF2B5EF4-FFF2-40B4-BE49-F238E27FC236}">
                      <a16:creationId xmlns:a16="http://schemas.microsoft.com/office/drawing/2014/main" id="{17F32C7E-8F20-C17B-AF3B-AE3A1EDC90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" y="384"/>
                  <a:ext cx="269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输出匹配行后的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num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行。</a:t>
                  </a:r>
                </a:p>
              </p:txBody>
            </p:sp>
            <p:sp>
              <p:nvSpPr>
                <p:cNvPr id="45100" name="Rectangle 24">
                  <a:extLst>
                    <a:ext uri="{FF2B5EF4-FFF2-40B4-BE49-F238E27FC236}">
                      <a16:creationId xmlns:a16="http://schemas.microsoft.com/office/drawing/2014/main" id="{44C8E7BC-C23D-D6AA-92C6-CDAFED73BA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" y="384"/>
                  <a:ext cx="2777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7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5069" name="Group 27">
                <a:extLst>
                  <a:ext uri="{FF2B5EF4-FFF2-40B4-BE49-F238E27FC236}">
                    <a16:creationId xmlns:a16="http://schemas.microsoft.com/office/drawing/2014/main" id="{77BC5FD7-CE4A-69C2-6CBA-08122B4D03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68"/>
                <a:ext cx="490" cy="384"/>
                <a:chOff x="0" y="768"/>
                <a:chExt cx="490" cy="384"/>
              </a:xfrm>
            </p:grpSpPr>
            <p:sp>
              <p:nvSpPr>
                <p:cNvPr id="45097" name="Rectangle 8">
                  <a:extLst>
                    <a:ext uri="{FF2B5EF4-FFF2-40B4-BE49-F238E27FC236}">
                      <a16:creationId xmlns:a16="http://schemas.microsoft.com/office/drawing/2014/main" id="{88ABF8E4-C755-04C7-A852-1E922BCDEC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768"/>
                  <a:ext cx="40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-B num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5098" name="Rectangle 26">
                  <a:extLst>
                    <a:ext uri="{FF2B5EF4-FFF2-40B4-BE49-F238E27FC236}">
                      <a16:creationId xmlns:a16="http://schemas.microsoft.com/office/drawing/2014/main" id="{E751A006-0DF1-8488-045D-0CA179C5E5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49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7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5070" name="Group 29">
                <a:extLst>
                  <a:ext uri="{FF2B5EF4-FFF2-40B4-BE49-F238E27FC236}">
                    <a16:creationId xmlns:a16="http://schemas.microsoft.com/office/drawing/2014/main" id="{CE0D267A-143D-BC3C-1EDB-F829BA4A44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0" y="768"/>
                <a:ext cx="2777" cy="384"/>
                <a:chOff x="490" y="768"/>
                <a:chExt cx="2777" cy="384"/>
              </a:xfrm>
            </p:grpSpPr>
            <p:sp>
              <p:nvSpPr>
                <p:cNvPr id="45095" name="Rectangle 9">
                  <a:extLst>
                    <a:ext uri="{FF2B5EF4-FFF2-40B4-BE49-F238E27FC236}">
                      <a16:creationId xmlns:a16="http://schemas.microsoft.com/office/drawing/2014/main" id="{63371205-F9BC-9BB4-86EB-929B5ABE63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" y="768"/>
                  <a:ext cx="269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输出匹配行前的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num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行。</a:t>
                  </a:r>
                </a:p>
              </p:txBody>
            </p:sp>
            <p:sp>
              <p:nvSpPr>
                <p:cNvPr id="45096" name="Rectangle 28">
                  <a:extLst>
                    <a:ext uri="{FF2B5EF4-FFF2-40B4-BE49-F238E27FC236}">
                      <a16:creationId xmlns:a16="http://schemas.microsoft.com/office/drawing/2014/main" id="{BE7F18CF-E60F-95D9-8DE7-F1AEAD7FDF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" y="768"/>
                  <a:ext cx="2777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7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5071" name="Group 31">
                <a:extLst>
                  <a:ext uri="{FF2B5EF4-FFF2-40B4-BE49-F238E27FC236}">
                    <a16:creationId xmlns:a16="http://schemas.microsoft.com/office/drawing/2014/main" id="{A7B579E4-DFC5-9101-EADD-774F6A5E8C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152"/>
                <a:ext cx="490" cy="384"/>
                <a:chOff x="0" y="1152"/>
                <a:chExt cx="490" cy="384"/>
              </a:xfrm>
            </p:grpSpPr>
            <p:sp>
              <p:nvSpPr>
                <p:cNvPr id="45093" name="Rectangle 10">
                  <a:extLst>
                    <a:ext uri="{FF2B5EF4-FFF2-40B4-BE49-F238E27FC236}">
                      <a16:creationId xmlns:a16="http://schemas.microsoft.com/office/drawing/2014/main" id="{36109B43-CB87-E658-9E39-88AE64D216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152"/>
                  <a:ext cx="40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-n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5094" name="Rectangle 30">
                  <a:extLst>
                    <a:ext uri="{FF2B5EF4-FFF2-40B4-BE49-F238E27FC236}">
                      <a16:creationId xmlns:a16="http://schemas.microsoft.com/office/drawing/2014/main" id="{053E6B4B-A2B9-3B94-6FC6-F735B05F01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49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7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5072" name="Group 33">
                <a:extLst>
                  <a:ext uri="{FF2B5EF4-FFF2-40B4-BE49-F238E27FC236}">
                    <a16:creationId xmlns:a16="http://schemas.microsoft.com/office/drawing/2014/main" id="{387314CB-7227-D637-B34B-4FCD017EAE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0" y="1152"/>
                <a:ext cx="2777" cy="384"/>
                <a:chOff x="490" y="1152"/>
                <a:chExt cx="2777" cy="384"/>
              </a:xfrm>
            </p:grpSpPr>
            <p:sp>
              <p:nvSpPr>
                <p:cNvPr id="45091" name="Rectangle 11">
                  <a:extLst>
                    <a:ext uri="{FF2B5EF4-FFF2-40B4-BE49-F238E27FC236}">
                      <a16:creationId xmlns:a16="http://schemas.microsoft.com/office/drawing/2014/main" id="{F8FC6527-9A0E-8745-DE56-88115B6DEA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" y="1152"/>
                  <a:ext cx="269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在输出行前标出行号。</a:t>
                  </a:r>
                </a:p>
              </p:txBody>
            </p:sp>
            <p:sp>
              <p:nvSpPr>
                <p:cNvPr id="45092" name="Rectangle 32">
                  <a:extLst>
                    <a:ext uri="{FF2B5EF4-FFF2-40B4-BE49-F238E27FC236}">
                      <a16:creationId xmlns:a16="http://schemas.microsoft.com/office/drawing/2014/main" id="{488E5891-C916-717C-3ACC-0BE2153B87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" y="1152"/>
                  <a:ext cx="2777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7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5073" name="Group 35">
                <a:extLst>
                  <a:ext uri="{FF2B5EF4-FFF2-40B4-BE49-F238E27FC236}">
                    <a16:creationId xmlns:a16="http://schemas.microsoft.com/office/drawing/2014/main" id="{FB1A5DE9-6DFA-7AE1-E787-29EDD71C8F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536"/>
                <a:ext cx="490" cy="384"/>
                <a:chOff x="0" y="1536"/>
                <a:chExt cx="490" cy="384"/>
              </a:xfrm>
            </p:grpSpPr>
            <p:sp>
              <p:nvSpPr>
                <p:cNvPr id="45089" name="Rectangle 12">
                  <a:extLst>
                    <a:ext uri="{FF2B5EF4-FFF2-40B4-BE49-F238E27FC236}">
                      <a16:creationId xmlns:a16="http://schemas.microsoft.com/office/drawing/2014/main" id="{C180F0DB-6BBF-9508-577A-DE43B2109A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536"/>
                  <a:ext cx="40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-f FILE</a:t>
                  </a:r>
                </a:p>
              </p:txBody>
            </p:sp>
            <p:sp>
              <p:nvSpPr>
                <p:cNvPr id="45090" name="Rectangle 34">
                  <a:extLst>
                    <a:ext uri="{FF2B5EF4-FFF2-40B4-BE49-F238E27FC236}">
                      <a16:creationId xmlns:a16="http://schemas.microsoft.com/office/drawing/2014/main" id="{6ED32E3E-85C8-2FE4-3814-CED3C2EB5D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536"/>
                  <a:ext cx="49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7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5074" name="Group 37">
                <a:extLst>
                  <a:ext uri="{FF2B5EF4-FFF2-40B4-BE49-F238E27FC236}">
                    <a16:creationId xmlns:a16="http://schemas.microsoft.com/office/drawing/2014/main" id="{29F0D206-5AD3-2D26-0E71-F361D5A0DB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0" y="1536"/>
                <a:ext cx="2777" cy="384"/>
                <a:chOff x="490" y="1536"/>
                <a:chExt cx="2777" cy="384"/>
              </a:xfrm>
            </p:grpSpPr>
            <p:sp>
              <p:nvSpPr>
                <p:cNvPr id="45087" name="Rectangle 13">
                  <a:extLst>
                    <a:ext uri="{FF2B5EF4-FFF2-40B4-BE49-F238E27FC236}">
                      <a16:creationId xmlns:a16="http://schemas.microsoft.com/office/drawing/2014/main" id="{8128CEC1-2719-CF19-A15F-B971B594FE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" y="1536"/>
                  <a:ext cx="269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从文件中读入表达式。</a:t>
                  </a:r>
                </a:p>
              </p:txBody>
            </p:sp>
            <p:sp>
              <p:nvSpPr>
                <p:cNvPr id="45088" name="Rectangle 36">
                  <a:extLst>
                    <a:ext uri="{FF2B5EF4-FFF2-40B4-BE49-F238E27FC236}">
                      <a16:creationId xmlns:a16="http://schemas.microsoft.com/office/drawing/2014/main" id="{2422ADDD-5C76-BF06-0793-A44A190A50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" y="1536"/>
                  <a:ext cx="2777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7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5075" name="Group 39">
                <a:extLst>
                  <a:ext uri="{FF2B5EF4-FFF2-40B4-BE49-F238E27FC236}">
                    <a16:creationId xmlns:a16="http://schemas.microsoft.com/office/drawing/2014/main" id="{9F89B11B-04D8-DB6E-0E48-CD50266E0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20"/>
                <a:ext cx="490" cy="384"/>
                <a:chOff x="0" y="1920"/>
                <a:chExt cx="490" cy="384"/>
              </a:xfrm>
            </p:grpSpPr>
            <p:sp>
              <p:nvSpPr>
                <p:cNvPr id="45085" name="Rectangle 14">
                  <a:extLst>
                    <a:ext uri="{FF2B5EF4-FFF2-40B4-BE49-F238E27FC236}">
                      <a16:creationId xmlns:a16="http://schemas.microsoft.com/office/drawing/2014/main" id="{DE8A349E-ADA3-C4F7-6EFA-4779D574E2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920"/>
                  <a:ext cx="40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-v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5086" name="Rectangle 38">
                  <a:extLst>
                    <a:ext uri="{FF2B5EF4-FFF2-40B4-BE49-F238E27FC236}">
                      <a16:creationId xmlns:a16="http://schemas.microsoft.com/office/drawing/2014/main" id="{C908565F-99A3-8221-386A-63A5E0B858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920"/>
                  <a:ext cx="49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7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5076" name="Group 41">
                <a:extLst>
                  <a:ext uri="{FF2B5EF4-FFF2-40B4-BE49-F238E27FC236}">
                    <a16:creationId xmlns:a16="http://schemas.microsoft.com/office/drawing/2014/main" id="{F4FD77C6-805B-620D-B60D-ED83257A4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0" y="1920"/>
                <a:ext cx="2777" cy="384"/>
                <a:chOff x="490" y="1920"/>
                <a:chExt cx="2777" cy="384"/>
              </a:xfrm>
            </p:grpSpPr>
            <p:sp>
              <p:nvSpPr>
                <p:cNvPr id="45083" name="Rectangle 15">
                  <a:extLst>
                    <a:ext uri="{FF2B5EF4-FFF2-40B4-BE49-F238E27FC236}">
                      <a16:creationId xmlns:a16="http://schemas.microsoft.com/office/drawing/2014/main" id="{E595415A-D012-84F9-D9C5-647D6BE31E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" y="1920"/>
                  <a:ext cx="269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反向查找，即寻找并显示所有不含指定字符串的内容。</a:t>
                  </a:r>
                </a:p>
              </p:txBody>
            </p:sp>
            <p:sp>
              <p:nvSpPr>
                <p:cNvPr id="45084" name="Rectangle 40">
                  <a:extLst>
                    <a:ext uri="{FF2B5EF4-FFF2-40B4-BE49-F238E27FC236}">
                      <a16:creationId xmlns:a16="http://schemas.microsoft.com/office/drawing/2014/main" id="{0B1A96DE-783C-CF5B-406A-6B067A246D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" y="1920"/>
                  <a:ext cx="2777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7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5077" name="Group 43">
                <a:extLst>
                  <a:ext uri="{FF2B5EF4-FFF2-40B4-BE49-F238E27FC236}">
                    <a16:creationId xmlns:a16="http://schemas.microsoft.com/office/drawing/2014/main" id="{5412AD77-6C1B-3047-C096-9E43D04DA3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304"/>
                <a:ext cx="490" cy="384"/>
                <a:chOff x="0" y="2304"/>
                <a:chExt cx="490" cy="384"/>
              </a:xfrm>
            </p:grpSpPr>
            <p:sp>
              <p:nvSpPr>
                <p:cNvPr id="45081" name="Rectangle 16">
                  <a:extLst>
                    <a:ext uri="{FF2B5EF4-FFF2-40B4-BE49-F238E27FC236}">
                      <a16:creationId xmlns:a16="http://schemas.microsoft.com/office/drawing/2014/main" id="{B7AF3DC7-1A9A-D4EF-4943-1E7EBFC753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304"/>
                  <a:ext cx="40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-s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5082" name="Rectangle 42">
                  <a:extLst>
                    <a:ext uri="{FF2B5EF4-FFF2-40B4-BE49-F238E27FC236}">
                      <a16:creationId xmlns:a16="http://schemas.microsoft.com/office/drawing/2014/main" id="{52544A22-B19C-6FA0-6154-59251E544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304"/>
                  <a:ext cx="49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7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5078" name="Group 45">
                <a:extLst>
                  <a:ext uri="{FF2B5EF4-FFF2-40B4-BE49-F238E27FC236}">
                    <a16:creationId xmlns:a16="http://schemas.microsoft.com/office/drawing/2014/main" id="{3D8CEC9B-E478-60DF-88B8-D0AAF19713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0" y="2304"/>
                <a:ext cx="2777" cy="384"/>
                <a:chOff x="490" y="2304"/>
                <a:chExt cx="2777" cy="384"/>
              </a:xfrm>
            </p:grpSpPr>
            <p:sp>
              <p:nvSpPr>
                <p:cNvPr id="45079" name="Rectangle 17">
                  <a:extLst>
                    <a:ext uri="{FF2B5EF4-FFF2-40B4-BE49-F238E27FC236}">
                      <a16:creationId xmlns:a16="http://schemas.microsoft.com/office/drawing/2014/main" id="{F1FC8615-6C7A-46A2-3184-0FF5DD0314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" y="2304"/>
                  <a:ext cx="269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不输出错误信息。</a:t>
                  </a:r>
                </a:p>
              </p:txBody>
            </p:sp>
            <p:sp>
              <p:nvSpPr>
                <p:cNvPr id="45080" name="Rectangle 44">
                  <a:extLst>
                    <a:ext uri="{FF2B5EF4-FFF2-40B4-BE49-F238E27FC236}">
                      <a16:creationId xmlns:a16="http://schemas.microsoft.com/office/drawing/2014/main" id="{2780DD40-E342-CEB4-F421-D49A94910A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" y="2304"/>
                  <a:ext cx="2777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7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</p:grpSp>
        <p:sp>
          <p:nvSpPr>
            <p:cNvPr id="45064" name="Rectangle 47">
              <a:extLst>
                <a:ext uri="{FF2B5EF4-FFF2-40B4-BE49-F238E27FC236}">
                  <a16:creationId xmlns:a16="http://schemas.microsoft.com/office/drawing/2014/main" id="{EA4AC72A-B691-5CAC-2ED5-7BF905DD2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3273" cy="26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Font typeface="Wingdings" panose="05000000000000000000" pitchFamily="2" charset="2"/>
                <a:buNone/>
              </a:pPr>
              <a:endParaRPr lang="zh-CN" altLang="en-US" sz="1800"/>
            </a:p>
          </p:txBody>
        </p:sp>
      </p:grpSp>
      <p:sp>
        <p:nvSpPr>
          <p:cNvPr id="45061" name="灯片编号占位符 1">
            <a:extLst>
              <a:ext uri="{FF2B5EF4-FFF2-40B4-BE49-F238E27FC236}">
                <a16:creationId xmlns:a16="http://schemas.microsoft.com/office/drawing/2014/main" id="{EF3376C2-6B3E-FAB1-F86D-EE73B9CADBA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4E63A65-0077-4303-B68B-53B772CC9E35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EDF477-A5CC-9A2D-CACD-248351825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205038"/>
            <a:ext cx="7207250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5E94209-846A-5604-35FD-E274A671CC0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381000"/>
            <a:ext cx="7772400" cy="6858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dirty="0">
                <a:latin typeface="黑体" panose="02010609060101010101" pitchFamily="49" charset="-122"/>
              </a:rPr>
              <a:t>who</a:t>
            </a:r>
            <a:r>
              <a:rPr lang="zh-CN" altLang="en-US" dirty="0">
                <a:latin typeface="黑体" panose="02010609060101010101" pitchFamily="49" charset="-122"/>
              </a:rPr>
              <a:t>、</a:t>
            </a:r>
            <a:r>
              <a:rPr lang="en-US" altLang="zh-CN" dirty="0">
                <a:latin typeface="黑体" panose="02010609060101010101" pitchFamily="49" charset="-122"/>
              </a:rPr>
              <a:t>finger</a:t>
            </a:r>
            <a:r>
              <a:rPr lang="zh-CN" altLang="en-US" dirty="0"/>
              <a:t>命令</a:t>
            </a:r>
          </a:p>
        </p:txBody>
      </p:sp>
      <p:sp>
        <p:nvSpPr>
          <p:cNvPr id="46083" name="Rectangle 4">
            <a:extLst>
              <a:ext uri="{FF2B5EF4-FFF2-40B4-BE49-F238E27FC236}">
                <a16:creationId xmlns:a16="http://schemas.microsoft.com/office/drawing/2014/main" id="{9767764E-77B3-AA14-872E-35EE23F801E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90800" y="1219200"/>
            <a:ext cx="7543800" cy="4152900"/>
          </a:xfrm>
          <a:noFill/>
        </p:spPr>
        <p:txBody>
          <a:bodyPr>
            <a:normAutofit fontScale="92500" lnSpcReduction="10000"/>
          </a:bodyPr>
          <a:lstStyle/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chemeClr val="tx2"/>
                </a:solidFill>
                <a:latin typeface="黑体" panose="02010609060101010101" pitchFamily="49" charset="-122"/>
              </a:rPr>
              <a:t>who: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黑体" panose="02010609060101010101" pitchFamily="49" charset="-122"/>
              </a:rPr>
              <a:t>语法：</a:t>
            </a:r>
            <a:r>
              <a:rPr lang="en-US" altLang="zh-CN" sz="2000" dirty="0">
                <a:latin typeface="黑体" panose="02010609060101010101" pitchFamily="49" charset="-122"/>
              </a:rPr>
              <a:t>who [</a:t>
            </a:r>
            <a:r>
              <a:rPr lang="zh-CN" altLang="en-US" sz="2000" dirty="0">
                <a:latin typeface="黑体" panose="02010609060101010101" pitchFamily="49" charset="-122"/>
              </a:rPr>
              <a:t>参数选项</a:t>
            </a:r>
            <a:r>
              <a:rPr lang="en-US" altLang="zh-CN" sz="2000" dirty="0">
                <a:latin typeface="黑体" panose="02010609060101010101" pitchFamily="49" charset="-122"/>
              </a:rPr>
              <a:t>]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黑体" panose="02010609060101010101" pitchFamily="49" charset="-122"/>
              </a:rPr>
              <a:t>说明：显示系统中有那些使用者正在上面，显示的资料包含了使用者</a:t>
            </a:r>
            <a:r>
              <a:rPr lang="en-US" altLang="zh-CN" sz="2000" dirty="0">
                <a:latin typeface="黑体" panose="02010609060101010101" pitchFamily="49" charset="-122"/>
              </a:rPr>
              <a:t>ID</a:t>
            </a:r>
            <a:r>
              <a:rPr lang="zh-CN" altLang="en-US" sz="2000" dirty="0">
                <a:latin typeface="黑体" panose="02010609060101010101" pitchFamily="49" charset="-122"/>
              </a:rPr>
              <a:t>，使用的终端机，从那边连上来的，上线时间，呆滞时间，</a:t>
            </a:r>
            <a:r>
              <a:rPr lang="en-US" altLang="zh-CN" sz="2000" dirty="0">
                <a:latin typeface="黑体" panose="02010609060101010101" pitchFamily="49" charset="-122"/>
              </a:rPr>
              <a:t>CPU</a:t>
            </a:r>
            <a:r>
              <a:rPr lang="zh-CN" altLang="en-US" sz="2000" dirty="0">
                <a:latin typeface="黑体" panose="02010609060101010101" pitchFamily="49" charset="-122"/>
              </a:rPr>
              <a:t>使用量，动作等等。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000" dirty="0">
              <a:latin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2"/>
                </a:solidFill>
                <a:latin typeface="黑体" panose="02010609060101010101" pitchFamily="49" charset="-122"/>
              </a:rPr>
              <a:t>finger: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黑体" panose="02010609060101010101" pitchFamily="49" charset="-122"/>
              </a:rPr>
              <a:t>语法：</a:t>
            </a:r>
            <a:r>
              <a:rPr lang="en-US" altLang="zh-CN" sz="2000" dirty="0">
                <a:latin typeface="黑体" panose="02010609060101010101" pitchFamily="49" charset="-122"/>
              </a:rPr>
              <a:t>finger [</a:t>
            </a:r>
            <a:r>
              <a:rPr lang="zh-CN" altLang="en-US" sz="2000" dirty="0">
                <a:latin typeface="黑体" panose="02010609060101010101" pitchFamily="49" charset="-122"/>
              </a:rPr>
              <a:t>参数选项</a:t>
            </a:r>
            <a:r>
              <a:rPr lang="en-US" altLang="zh-CN" sz="2000" dirty="0">
                <a:latin typeface="黑体" panose="02010609060101010101" pitchFamily="49" charset="-122"/>
              </a:rPr>
              <a:t>] [</a:t>
            </a:r>
            <a:r>
              <a:rPr lang="zh-CN" altLang="en-US" sz="2000" dirty="0">
                <a:latin typeface="黑体" panose="02010609060101010101" pitchFamily="49" charset="-122"/>
              </a:rPr>
              <a:t>用户名</a:t>
            </a:r>
            <a:r>
              <a:rPr lang="en-US" altLang="zh-CN" sz="2000" dirty="0">
                <a:latin typeface="黑体" panose="02010609060101010101" pitchFamily="49" charset="-122"/>
              </a:rPr>
              <a:t>]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黑体" panose="02010609060101010101" pitchFamily="49" charset="-122"/>
              </a:rPr>
              <a:t>说明：查找并显示用户信息，包括不在线的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黑体" panose="02010609060101010101" pitchFamily="49" charset="-122"/>
              </a:rPr>
              <a:t>参数选项：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黑体" panose="02010609060101010101" pitchFamily="49" charset="-122"/>
              </a:rPr>
              <a:t> </a:t>
            </a:r>
            <a:r>
              <a:rPr lang="en-US" altLang="zh-CN" sz="2000" dirty="0">
                <a:latin typeface="黑体" panose="02010609060101010101" pitchFamily="49" charset="-122"/>
              </a:rPr>
              <a:t>-l:</a:t>
            </a:r>
            <a:r>
              <a:rPr lang="zh-CN" altLang="en-US" sz="2000" dirty="0">
                <a:latin typeface="黑体" panose="02010609060101010101" pitchFamily="49" charset="-122"/>
              </a:rPr>
              <a:t>以长格式输出信息，系统默认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黑体" panose="02010609060101010101" pitchFamily="49" charset="-122"/>
              </a:rPr>
              <a:t> </a:t>
            </a:r>
            <a:r>
              <a:rPr lang="en-US" altLang="zh-CN" sz="2000" dirty="0">
                <a:latin typeface="黑体" panose="02010609060101010101" pitchFamily="49" charset="-122"/>
              </a:rPr>
              <a:t>-s:</a:t>
            </a:r>
            <a:r>
              <a:rPr lang="zh-CN" altLang="en-US" sz="2000" dirty="0">
                <a:latin typeface="黑体" panose="02010609060101010101" pitchFamily="49" charset="-122"/>
              </a:rPr>
              <a:t>以短格式输出信息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000" dirty="0">
              <a:latin typeface="黑体" panose="02010609060101010101" pitchFamily="49" charset="-122"/>
            </a:endParaRPr>
          </a:p>
        </p:txBody>
      </p:sp>
      <p:sp>
        <p:nvSpPr>
          <p:cNvPr id="46084" name="灯片编号占位符 1">
            <a:extLst>
              <a:ext uri="{FF2B5EF4-FFF2-40B4-BE49-F238E27FC236}">
                <a16:creationId xmlns:a16="http://schemas.microsoft.com/office/drawing/2014/main" id="{894BCF2B-5C32-6254-A35E-269B232D79F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3C9B2FC-1484-4AAA-9940-032018CFB731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80576A-B008-42EA-48AB-8A923E710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4149725"/>
            <a:ext cx="8048625" cy="225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1439EC88-0EA4-5CC5-F6B0-CC0E20DEC2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228600"/>
            <a:ext cx="7772400" cy="838200"/>
          </a:xfrm>
        </p:spPr>
        <p:txBody>
          <a:bodyPr/>
          <a:lstStyle/>
          <a:p>
            <a:pPr algn="ctr" eaLnBrk="1" hangingPunct="1"/>
            <a:r>
              <a:rPr lang="en-US" altLang="zh-CN">
                <a:latin typeface="黑体" panose="02010609060101010101" pitchFamily="49" charset="-122"/>
              </a:rPr>
              <a:t>su</a:t>
            </a:r>
            <a:r>
              <a:rPr lang="zh-CN" altLang="en-US">
                <a:latin typeface="黑体" panose="02010609060101010101" pitchFamily="49" charset="-122"/>
              </a:rPr>
              <a:t>、</a:t>
            </a:r>
            <a:r>
              <a:rPr lang="en-US" altLang="zh-CN">
                <a:latin typeface="黑体" panose="02010609060101010101" pitchFamily="49" charset="-122"/>
              </a:rPr>
              <a:t>passwd</a:t>
            </a:r>
            <a:r>
              <a:rPr lang="zh-CN" altLang="en-US"/>
              <a:t>命令</a:t>
            </a:r>
          </a:p>
        </p:txBody>
      </p:sp>
      <p:sp>
        <p:nvSpPr>
          <p:cNvPr id="47107" name="Rectangle 4">
            <a:extLst>
              <a:ext uri="{FF2B5EF4-FFF2-40B4-BE49-F238E27FC236}">
                <a16:creationId xmlns:a16="http://schemas.microsoft.com/office/drawing/2014/main" id="{D98D46C7-6FC1-F74F-877B-0A5A3B5D374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640013" y="1341438"/>
            <a:ext cx="7389812" cy="4608512"/>
          </a:xfrm>
          <a:noFill/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solidFill>
                  <a:schemeClr val="tx2"/>
                </a:solidFill>
                <a:latin typeface="黑体" panose="02010609060101010101" pitchFamily="49" charset="-122"/>
              </a:rPr>
              <a:t>su:</a:t>
            </a:r>
          </a:p>
          <a:p>
            <a:pPr eaLnBrk="1" hangingPunct="1">
              <a:lnSpc>
                <a:spcPct val="6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latin typeface="黑体" panose="02010609060101010101" pitchFamily="49" charset="-122"/>
              </a:rPr>
              <a:t>语法：</a:t>
            </a:r>
            <a:r>
              <a:rPr lang="en-US" altLang="zh-CN" sz="2400">
                <a:latin typeface="黑体" panose="02010609060101010101" pitchFamily="49" charset="-122"/>
              </a:rPr>
              <a:t>su [</a:t>
            </a:r>
            <a:r>
              <a:rPr lang="zh-CN" altLang="en-US" sz="2400">
                <a:latin typeface="黑体" panose="02010609060101010101" pitchFamily="49" charset="-122"/>
              </a:rPr>
              <a:t>参数选项</a:t>
            </a:r>
            <a:r>
              <a:rPr lang="en-US" altLang="zh-CN" sz="2400">
                <a:latin typeface="黑体" panose="02010609060101010101" pitchFamily="49" charset="-122"/>
              </a:rPr>
              <a:t>] [</a:t>
            </a:r>
            <a:r>
              <a:rPr lang="zh-CN" altLang="en-US" sz="2400">
                <a:latin typeface="黑体" panose="02010609060101010101" pitchFamily="49" charset="-122"/>
              </a:rPr>
              <a:t>用户名</a:t>
            </a:r>
            <a:r>
              <a:rPr lang="en-US" altLang="zh-CN" sz="2400">
                <a:latin typeface="黑体" panose="02010609060101010101" pitchFamily="49" charset="-122"/>
              </a:rPr>
              <a:t>]</a:t>
            </a:r>
          </a:p>
          <a:p>
            <a:pPr eaLnBrk="1" hangingPunct="1">
              <a:lnSpc>
                <a:spcPct val="6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latin typeface="黑体" panose="02010609060101010101" pitchFamily="49" charset="-122"/>
              </a:rPr>
              <a:t>说明：用于切换用户身份，若没有指定用户名，则系</a:t>
            </a:r>
          </a:p>
          <a:p>
            <a:pPr eaLnBrk="1" hangingPunct="1">
              <a:lnSpc>
                <a:spcPct val="6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latin typeface="黑体" panose="02010609060101010101" pitchFamily="49" charset="-122"/>
              </a:rPr>
              <a:t>      统预设值为超级用户</a:t>
            </a:r>
            <a:r>
              <a:rPr lang="en-US" altLang="zh-CN" sz="2400">
                <a:latin typeface="黑体" panose="02010609060101010101" pitchFamily="49" charset="-122"/>
              </a:rPr>
              <a:t>root</a:t>
            </a:r>
            <a:r>
              <a:rPr lang="zh-CN" altLang="en-US" sz="2400">
                <a:latin typeface="黑体" panose="02010609060101010101" pitchFamily="49" charset="-122"/>
              </a:rPr>
              <a:t>。 </a:t>
            </a:r>
          </a:p>
          <a:p>
            <a:pPr eaLnBrk="1" hangingPunct="1">
              <a:lnSpc>
                <a:spcPct val="60000"/>
              </a:lnSpc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  <a:latin typeface="黑体" panose="02010609060101010101" pitchFamily="49" charset="-122"/>
              </a:rPr>
              <a:t>sudo</a:t>
            </a:r>
            <a:r>
              <a:rPr lang="zh-CN" altLang="en-US" sz="2400">
                <a:solidFill>
                  <a:schemeClr val="tx2"/>
                </a:solidFill>
                <a:latin typeface="黑体" panose="02010609060101010101" pitchFamily="49" charset="-122"/>
              </a:rPr>
              <a:t>：</a:t>
            </a:r>
            <a:r>
              <a:rPr lang="zh-CN" altLang="en-US" sz="2400">
                <a:latin typeface="黑体" panose="02010609060101010101" pitchFamily="49" charset="-122"/>
              </a:rPr>
              <a:t>以另一个用户的身份执行某个命令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400" b="1">
              <a:solidFill>
                <a:schemeClr val="tx2"/>
              </a:solidFill>
              <a:latin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solidFill>
                  <a:schemeClr val="tx2"/>
                </a:solidFill>
                <a:latin typeface="黑体" panose="02010609060101010101" pitchFamily="49" charset="-122"/>
              </a:rPr>
              <a:t>passwd: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latin typeface="黑体" panose="02010609060101010101" pitchFamily="49" charset="-122"/>
              </a:rPr>
              <a:t>语法：</a:t>
            </a:r>
            <a:r>
              <a:rPr lang="en-US" altLang="zh-CN" sz="2400">
                <a:latin typeface="黑体" panose="02010609060101010101" pitchFamily="49" charset="-122"/>
              </a:rPr>
              <a:t>passwd [</a:t>
            </a:r>
            <a:r>
              <a:rPr lang="zh-CN" altLang="en-US" sz="2400">
                <a:latin typeface="黑体" panose="02010609060101010101" pitchFamily="49" charset="-122"/>
              </a:rPr>
              <a:t>用户名</a:t>
            </a:r>
            <a:r>
              <a:rPr lang="en-US" altLang="zh-CN" sz="2400">
                <a:latin typeface="黑体" panose="02010609060101010101" pitchFamily="49" charset="-122"/>
              </a:rPr>
              <a:t>]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latin typeface="黑体" panose="02010609060101010101" pitchFamily="49" charset="-122"/>
              </a:rPr>
              <a:t>说明：修改用户口令，其中用户名为需要修改口令的  用户名。只有超级用户可以使用</a:t>
            </a:r>
            <a:r>
              <a:rPr lang="zh-CN" altLang="en-US" sz="2400">
                <a:latin typeface="Times New Roman" panose="02020603050405020304" pitchFamily="18" charset="0"/>
              </a:rPr>
              <a:t>“</a:t>
            </a:r>
            <a:r>
              <a:rPr lang="en-US" altLang="zh-CN" sz="2400">
                <a:latin typeface="黑体" panose="02010609060101010101" pitchFamily="49" charset="-122"/>
              </a:rPr>
              <a:t>passwd </a:t>
            </a:r>
            <a:r>
              <a:rPr lang="zh-CN" altLang="en-US" sz="2400">
                <a:latin typeface="黑体" panose="02010609060101010101" pitchFamily="49" charset="-122"/>
              </a:rPr>
              <a:t>用户名</a:t>
            </a:r>
            <a:r>
              <a:rPr lang="zh-CN" altLang="en-US" sz="2400">
                <a:latin typeface="Times New Roman" panose="02020603050405020304" pitchFamily="18" charset="0"/>
              </a:rPr>
              <a:t>”</a:t>
            </a:r>
            <a:r>
              <a:rPr lang="zh-CN" altLang="en-US" sz="2400">
                <a:latin typeface="黑体" panose="02010609060101010101" pitchFamily="49" charset="-122"/>
              </a:rPr>
              <a:t>修改其他用户的口令，普通用户只能用不带参数的</a:t>
            </a:r>
            <a:r>
              <a:rPr lang="en-US" altLang="zh-CN" sz="2400">
                <a:latin typeface="黑体" panose="02010609060101010101" pitchFamily="49" charset="-122"/>
              </a:rPr>
              <a:t>passwd</a:t>
            </a:r>
            <a:r>
              <a:rPr lang="zh-CN" altLang="en-US" sz="2400">
                <a:latin typeface="黑体" panose="02010609060101010101" pitchFamily="49" charset="-122"/>
              </a:rPr>
              <a:t>命令修改自己的口令。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  <a:latin typeface="黑体" panose="02010609060101010101" pitchFamily="49" charset="-122"/>
              </a:rPr>
              <a:t>gpasswd</a:t>
            </a:r>
            <a:r>
              <a:rPr lang="zh-CN" altLang="en-US" sz="2400">
                <a:latin typeface="黑体" panose="02010609060101010101" pitchFamily="49" charset="-122"/>
              </a:rPr>
              <a:t>：修改工作组口令</a:t>
            </a:r>
          </a:p>
        </p:txBody>
      </p:sp>
      <p:sp>
        <p:nvSpPr>
          <p:cNvPr id="47108" name="灯片编号占位符 1">
            <a:extLst>
              <a:ext uri="{FF2B5EF4-FFF2-40B4-BE49-F238E27FC236}">
                <a16:creationId xmlns:a16="http://schemas.microsoft.com/office/drawing/2014/main" id="{0D2CB248-19BC-9F44-B286-9B3866A8BAE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FB60B7-A22B-4D3E-B233-668B66C616F6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7E9A6B-E54F-EFEC-BEBC-5FC204975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550" y="2997201"/>
            <a:ext cx="7742238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7FC02A58-B758-6030-E7BD-ABD911D69DA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date</a:t>
            </a:r>
            <a:r>
              <a:rPr lang="zh-CN" altLang="en-US"/>
              <a:t>、</a:t>
            </a:r>
            <a:r>
              <a:rPr lang="en-US" altLang="zh-CN"/>
              <a:t>free</a:t>
            </a:r>
            <a:r>
              <a:rPr lang="zh-CN" altLang="en-US"/>
              <a:t>、</a:t>
            </a:r>
            <a:r>
              <a:rPr lang="en-US" altLang="zh-CN"/>
              <a:t>login</a:t>
            </a:r>
            <a:r>
              <a:rPr lang="zh-CN" altLang="en-US"/>
              <a:t>、</a:t>
            </a:r>
            <a:r>
              <a:rPr lang="en-US" altLang="zh-CN"/>
              <a:t>logout</a:t>
            </a:r>
            <a:r>
              <a:rPr lang="zh-CN" altLang="en-US"/>
              <a:t>命令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59AEB2C-F94C-744B-AF47-38AABB4E854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</a:rPr>
              <a:t>date</a:t>
            </a:r>
            <a:r>
              <a:rPr lang="zh-CN" altLang="en-US" sz="2400"/>
              <a:t>：显示或设置系统日期</a:t>
            </a:r>
            <a:r>
              <a:rPr lang="en-US" altLang="zh-CN" sz="2400"/>
              <a:t>(-u)</a:t>
            </a:r>
            <a:r>
              <a:rPr lang="zh-CN" altLang="en-US" sz="2400"/>
              <a:t>和时间</a:t>
            </a:r>
            <a:r>
              <a:rPr lang="en-US" altLang="zh-CN" sz="2400"/>
              <a:t>(-s)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>
              <a:solidFill>
                <a:schemeClr val="tx2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</a:rPr>
              <a:t>free </a:t>
            </a:r>
            <a:r>
              <a:rPr lang="en-US" altLang="zh-CN" sz="2400"/>
              <a:t>: </a:t>
            </a:r>
            <a:r>
              <a:rPr lang="zh-CN" altLang="en-US" sz="2400"/>
              <a:t>查看系统内存和交换空间使用情况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       参数：</a:t>
            </a:r>
            <a:r>
              <a:rPr lang="en-US" altLang="zh-CN" sz="2400"/>
              <a:t>-m   </a:t>
            </a:r>
            <a:r>
              <a:rPr lang="zh-CN" altLang="en-US" sz="2400"/>
              <a:t>输出以兆为单位显示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400">
              <a:solidFill>
                <a:schemeClr val="tx2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</a:rPr>
              <a:t>login</a:t>
            </a:r>
            <a:r>
              <a:rPr lang="zh-CN" altLang="en-US" sz="2400"/>
              <a:t>：用户登陆或改变登陆用户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400">
              <a:solidFill>
                <a:schemeClr val="tx2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</a:rPr>
              <a:t>logout</a:t>
            </a:r>
            <a:r>
              <a:rPr lang="zh-CN" altLang="en-US" sz="2400"/>
              <a:t>： </a:t>
            </a:r>
            <a:r>
              <a:rPr lang="zh-CN" altLang="en-US" sz="2400">
                <a:latin typeface="黑体" panose="02010609060101010101" pitchFamily="49" charset="-122"/>
              </a:rPr>
              <a:t>用来使当前用户从系统中注销。如果这是注册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latin typeface="黑体" panose="02010609060101010101" pitchFamily="49" charset="-122"/>
              </a:rPr>
              <a:t>        到系统的唯一用户，那么将退出系统。</a:t>
            </a:r>
            <a:endParaRPr lang="zh-CN" altLang="en-US" sz="2400"/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4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/>
          </a:p>
        </p:txBody>
      </p:sp>
      <p:sp>
        <p:nvSpPr>
          <p:cNvPr id="48132" name="灯片编号占位符 1">
            <a:extLst>
              <a:ext uri="{FF2B5EF4-FFF2-40B4-BE49-F238E27FC236}">
                <a16:creationId xmlns:a16="http://schemas.microsoft.com/office/drawing/2014/main" id="{CC5D18A0-B912-B8B4-2558-ED55233B7B4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1C6B98-93CB-4D9A-876E-DF63C57797B3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1AEA98-B764-0A80-585D-35CB84F9E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9" y="3286126"/>
            <a:ext cx="9001125" cy="190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ABE98-9F48-FA9F-2A7F-5BD4ABA1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 </a:t>
            </a:r>
            <a:r>
              <a:rPr lang="zh-CN" altLang="en-US" dirty="0"/>
              <a:t>发行版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10B212-6E05-9ACD-13F2-D8383AE8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508C-CCC5-4789-A40D-319FC5525CEC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9F24F-9878-D1AF-5DED-64638C699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5C828D-F36C-2E79-3710-8BDCF09B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AD27-7934-4A0C-A4FE-B36EB6FFCE75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8701D179-CC7F-EC4C-5CCD-E94205CC5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7877"/>
            <a:ext cx="6315075" cy="4295775"/>
          </a:xfr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C587A2-03A7-588C-4285-69DCE6C24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801" y="1550118"/>
            <a:ext cx="6077199" cy="443129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9300FA1-3A3F-E6D4-82AA-0131E07FD781}"/>
              </a:ext>
            </a:extLst>
          </p:cNvPr>
          <p:cNvSpPr txBox="1"/>
          <p:nvPr/>
        </p:nvSpPr>
        <p:spPr>
          <a:xfrm>
            <a:off x="4821382" y="528849"/>
            <a:ext cx="5805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Android</a:t>
            </a:r>
            <a:r>
              <a:rPr lang="en-US" altLang="zh-CN" sz="2400" dirty="0"/>
              <a:t> also has a Linux kernel.</a:t>
            </a:r>
          </a:p>
          <a:p>
            <a:r>
              <a:rPr lang="en-US" altLang="zh-CN" sz="2400" b="1" dirty="0"/>
              <a:t>Ubuntu</a:t>
            </a:r>
            <a:r>
              <a:rPr lang="en-US" altLang="zh-CN" sz="2400" dirty="0"/>
              <a:t> is a popular OS for individual users.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06985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15EE7FCD-3D12-A177-7FB7-704F5ACD3C8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381000"/>
            <a:ext cx="7772400" cy="6858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zh-CN">
                <a:latin typeface="黑体" panose="02010609060101010101" pitchFamily="49" charset="-122"/>
              </a:rPr>
              <a:t>du</a:t>
            </a:r>
            <a:r>
              <a:rPr lang="zh-CN" altLang="en-US"/>
              <a:t>命令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727C4EE2-78B0-A942-67C6-43F17A40306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667000" y="1219200"/>
            <a:ext cx="7543800" cy="1600200"/>
          </a:xfrm>
          <a:noFill/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solidFill>
                  <a:schemeClr val="tx2"/>
                </a:solidFill>
                <a:latin typeface="黑体" panose="02010609060101010101" pitchFamily="49" charset="-122"/>
              </a:rPr>
              <a:t>du</a:t>
            </a:r>
            <a:r>
              <a:rPr lang="zh-CN" altLang="en-US" sz="2400">
                <a:solidFill>
                  <a:schemeClr val="tx2"/>
                </a:solidFill>
                <a:latin typeface="黑体" panose="02010609060101010101" pitchFamily="49" charset="-122"/>
              </a:rPr>
              <a:t>参数选项</a:t>
            </a:r>
            <a:r>
              <a:rPr lang="en-US" altLang="zh-CN" sz="2400" b="1">
                <a:solidFill>
                  <a:schemeClr val="tx2"/>
                </a:solidFill>
                <a:latin typeface="黑体" panose="02010609060101010101" pitchFamily="49" charset="-122"/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latin typeface="黑体" panose="02010609060101010101" pitchFamily="49" charset="-122"/>
              </a:rPr>
              <a:t>	</a:t>
            </a:r>
            <a:r>
              <a:rPr lang="zh-CN" altLang="en-US" sz="2000">
                <a:latin typeface="黑体" panose="02010609060101010101" pitchFamily="49" charset="-122"/>
              </a:rPr>
              <a:t>语法：</a:t>
            </a:r>
            <a:r>
              <a:rPr lang="en-US" altLang="zh-CN" sz="2000">
                <a:latin typeface="黑体" panose="02010609060101010101" pitchFamily="49" charset="-122"/>
              </a:rPr>
              <a:t>du [</a:t>
            </a:r>
            <a:r>
              <a:rPr lang="zh-CN" altLang="en-US" sz="2000">
                <a:latin typeface="黑体" panose="02010609060101010101" pitchFamily="49" charset="-122"/>
              </a:rPr>
              <a:t>参数选项</a:t>
            </a:r>
            <a:r>
              <a:rPr lang="en-US" altLang="zh-CN" sz="2000">
                <a:latin typeface="黑体" panose="02010609060101010101" pitchFamily="49" charset="-122"/>
              </a:rPr>
              <a:t>] [dir-name]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latin typeface="黑体" panose="02010609060101010101" pitchFamily="49" charset="-122"/>
              </a:rPr>
              <a:t>	</a:t>
            </a:r>
            <a:r>
              <a:rPr lang="zh-CN" altLang="en-US" sz="2000">
                <a:latin typeface="黑体" panose="02010609060101010101" pitchFamily="49" charset="-122"/>
              </a:rPr>
              <a:t>说明：该命令逐级进入指定目录的每一个子目录并显示该目录	占用文件系统数据块（</a:t>
            </a:r>
            <a:r>
              <a:rPr lang="en-US" altLang="zh-CN" sz="2000">
                <a:latin typeface="黑体" panose="02010609060101010101" pitchFamily="49" charset="-122"/>
              </a:rPr>
              <a:t>1024</a:t>
            </a:r>
            <a:r>
              <a:rPr lang="zh-CN" altLang="en-US" sz="2000">
                <a:latin typeface="黑体" panose="02010609060101010101" pitchFamily="49" charset="-122"/>
              </a:rPr>
              <a:t>字节）的情况。若没有给出	</a:t>
            </a:r>
            <a:r>
              <a:rPr lang="en-US" altLang="zh-CN" sz="2000">
                <a:latin typeface="黑体" panose="02010609060101010101" pitchFamily="49" charset="-122"/>
              </a:rPr>
              <a:t>dir-name</a:t>
            </a:r>
            <a:r>
              <a:rPr lang="zh-CN" altLang="en-US" sz="2000">
                <a:latin typeface="黑体" panose="02010609060101010101" pitchFamily="49" charset="-122"/>
              </a:rPr>
              <a:t>，则对当前目录进行统计。</a:t>
            </a:r>
          </a:p>
        </p:txBody>
      </p:sp>
      <p:grpSp>
        <p:nvGrpSpPr>
          <p:cNvPr id="49156" name="Group 4">
            <a:extLst>
              <a:ext uri="{FF2B5EF4-FFF2-40B4-BE49-F238E27FC236}">
                <a16:creationId xmlns:a16="http://schemas.microsoft.com/office/drawing/2014/main" id="{14A4C284-AE75-7777-9A97-9BD53EA84D8C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2968626"/>
            <a:ext cx="7772400" cy="3127375"/>
            <a:chOff x="-3" y="-3"/>
            <a:chExt cx="3589" cy="3460"/>
          </a:xfrm>
        </p:grpSpPr>
        <p:grpSp>
          <p:nvGrpSpPr>
            <p:cNvPr id="49159" name="Group 5">
              <a:extLst>
                <a:ext uri="{FF2B5EF4-FFF2-40B4-BE49-F238E27FC236}">
                  <a16:creationId xmlns:a16="http://schemas.microsoft.com/office/drawing/2014/main" id="{72C5AF61-075B-15A1-AB5C-AEF26BD450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583" cy="3454"/>
              <a:chOff x="0" y="0"/>
              <a:chExt cx="3583" cy="3454"/>
            </a:xfrm>
          </p:grpSpPr>
          <p:grpSp>
            <p:nvGrpSpPr>
              <p:cNvPr id="49161" name="Group 6">
                <a:extLst>
                  <a:ext uri="{FF2B5EF4-FFF2-40B4-BE49-F238E27FC236}">
                    <a16:creationId xmlns:a16="http://schemas.microsoft.com/office/drawing/2014/main" id="{E8425D8D-6C6C-95ED-8D60-5D47A0A7F5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801" cy="403"/>
                <a:chOff x="0" y="0"/>
                <a:chExt cx="801" cy="403"/>
              </a:xfrm>
            </p:grpSpPr>
            <p:sp>
              <p:nvSpPr>
                <p:cNvPr id="49207" name="Rectangle 7">
                  <a:extLst>
                    <a:ext uri="{FF2B5EF4-FFF2-40B4-BE49-F238E27FC236}">
                      <a16:creationId xmlns:a16="http://schemas.microsoft.com/office/drawing/2014/main" id="{E0C8F0BF-19BB-683B-7184-553A2CF868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715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选项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9208" name="Rectangle 8">
                  <a:extLst>
                    <a:ext uri="{FF2B5EF4-FFF2-40B4-BE49-F238E27FC236}">
                      <a16:creationId xmlns:a16="http://schemas.microsoft.com/office/drawing/2014/main" id="{24938CEE-F4D2-A5E0-E290-61CA8BB8DA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801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9162" name="Group 9">
                <a:extLst>
                  <a:ext uri="{FF2B5EF4-FFF2-40B4-BE49-F238E27FC236}">
                    <a16:creationId xmlns:a16="http://schemas.microsoft.com/office/drawing/2014/main" id="{C2DC2E46-2511-DB32-C139-C0E33E458D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1" y="0"/>
                <a:ext cx="2782" cy="403"/>
                <a:chOff x="801" y="0"/>
                <a:chExt cx="2782" cy="403"/>
              </a:xfrm>
            </p:grpSpPr>
            <p:sp>
              <p:nvSpPr>
                <p:cNvPr id="49205" name="Rectangle 10">
                  <a:extLst>
                    <a:ext uri="{FF2B5EF4-FFF2-40B4-BE49-F238E27FC236}">
                      <a16:creationId xmlns:a16="http://schemas.microsoft.com/office/drawing/2014/main" id="{A0388239-8B46-A327-F8A9-F910AFB726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" y="0"/>
                  <a:ext cx="269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选项说明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9206" name="Rectangle 11">
                  <a:extLst>
                    <a:ext uri="{FF2B5EF4-FFF2-40B4-BE49-F238E27FC236}">
                      <a16:creationId xmlns:a16="http://schemas.microsoft.com/office/drawing/2014/main" id="{DF33D7FC-E9DF-1D03-8B16-259B47B3A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1" y="0"/>
                  <a:ext cx="278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9163" name="Group 12">
                <a:extLst>
                  <a:ext uri="{FF2B5EF4-FFF2-40B4-BE49-F238E27FC236}">
                    <a16:creationId xmlns:a16="http://schemas.microsoft.com/office/drawing/2014/main" id="{BCB9CA9A-E44F-A24F-F802-46107B1760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03"/>
                <a:ext cx="801" cy="518"/>
                <a:chOff x="0" y="403"/>
                <a:chExt cx="801" cy="518"/>
              </a:xfrm>
            </p:grpSpPr>
            <p:sp>
              <p:nvSpPr>
                <p:cNvPr id="49203" name="Rectangle 13">
                  <a:extLst>
                    <a:ext uri="{FF2B5EF4-FFF2-40B4-BE49-F238E27FC236}">
                      <a16:creationId xmlns:a16="http://schemas.microsoft.com/office/drawing/2014/main" id="{69333A34-2A94-9C52-957C-1900B7FE2D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403"/>
                  <a:ext cx="715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-a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9204" name="Rectangle 14">
                  <a:extLst>
                    <a:ext uri="{FF2B5EF4-FFF2-40B4-BE49-F238E27FC236}">
                      <a16:creationId xmlns:a16="http://schemas.microsoft.com/office/drawing/2014/main" id="{D2F603EB-19F8-267D-B75C-285014D5D2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03"/>
                  <a:ext cx="801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9164" name="Group 15">
                <a:extLst>
                  <a:ext uri="{FF2B5EF4-FFF2-40B4-BE49-F238E27FC236}">
                    <a16:creationId xmlns:a16="http://schemas.microsoft.com/office/drawing/2014/main" id="{5FDFE8A6-60C6-E005-DD73-76482BAF81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1" y="403"/>
                <a:ext cx="2782" cy="518"/>
                <a:chOff x="801" y="403"/>
                <a:chExt cx="2782" cy="518"/>
              </a:xfrm>
            </p:grpSpPr>
            <p:sp>
              <p:nvSpPr>
                <p:cNvPr id="49201" name="Rectangle 16">
                  <a:extLst>
                    <a:ext uri="{FF2B5EF4-FFF2-40B4-BE49-F238E27FC236}">
                      <a16:creationId xmlns:a16="http://schemas.microsoft.com/office/drawing/2014/main" id="{AF79ADD4-DB4E-26E0-8E75-CC4C054EF6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" y="403"/>
                  <a:ext cx="2696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递归地显示指定目录中各文件及子孙目录中各文件占用的数据块数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9202" name="Rectangle 17">
                  <a:extLst>
                    <a:ext uri="{FF2B5EF4-FFF2-40B4-BE49-F238E27FC236}">
                      <a16:creationId xmlns:a16="http://schemas.microsoft.com/office/drawing/2014/main" id="{07330F97-52EC-DC4F-DA8C-D5D050B278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1" y="403"/>
                  <a:ext cx="2782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9165" name="Group 18">
                <a:extLst>
                  <a:ext uri="{FF2B5EF4-FFF2-40B4-BE49-F238E27FC236}">
                    <a16:creationId xmlns:a16="http://schemas.microsoft.com/office/drawing/2014/main" id="{C9593E77-9E03-1C9E-53BD-4A599F7A7C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21"/>
                <a:ext cx="801" cy="403"/>
                <a:chOff x="0" y="921"/>
                <a:chExt cx="801" cy="403"/>
              </a:xfrm>
            </p:grpSpPr>
            <p:sp>
              <p:nvSpPr>
                <p:cNvPr id="49199" name="Rectangle 19">
                  <a:extLst>
                    <a:ext uri="{FF2B5EF4-FFF2-40B4-BE49-F238E27FC236}">
                      <a16:creationId xmlns:a16="http://schemas.microsoft.com/office/drawing/2014/main" id="{09EF3667-E048-BC0E-92A9-33C5EE46CE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921"/>
                  <a:ext cx="715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-k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9200" name="Rectangle 20">
                  <a:extLst>
                    <a:ext uri="{FF2B5EF4-FFF2-40B4-BE49-F238E27FC236}">
                      <a16:creationId xmlns:a16="http://schemas.microsoft.com/office/drawing/2014/main" id="{2216548C-1F39-42FC-D868-382B3ED2E2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921"/>
                  <a:ext cx="801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9166" name="Group 21">
                <a:extLst>
                  <a:ext uri="{FF2B5EF4-FFF2-40B4-BE49-F238E27FC236}">
                    <a16:creationId xmlns:a16="http://schemas.microsoft.com/office/drawing/2014/main" id="{4395BC98-FBB1-D2C1-95DB-BCB21B5649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1" y="921"/>
                <a:ext cx="2782" cy="403"/>
                <a:chOff x="801" y="921"/>
                <a:chExt cx="2782" cy="403"/>
              </a:xfrm>
            </p:grpSpPr>
            <p:sp>
              <p:nvSpPr>
                <p:cNvPr id="49197" name="Rectangle 22">
                  <a:extLst>
                    <a:ext uri="{FF2B5EF4-FFF2-40B4-BE49-F238E27FC236}">
                      <a16:creationId xmlns:a16="http://schemas.microsoft.com/office/drawing/2014/main" id="{FE87595B-BA72-FBD1-07E0-2B1030653D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" y="921"/>
                  <a:ext cx="269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1024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字节作为计数单位</a:t>
                  </a:r>
                </a:p>
              </p:txBody>
            </p:sp>
            <p:sp>
              <p:nvSpPr>
                <p:cNvPr id="49198" name="Rectangle 23">
                  <a:extLst>
                    <a:ext uri="{FF2B5EF4-FFF2-40B4-BE49-F238E27FC236}">
                      <a16:creationId xmlns:a16="http://schemas.microsoft.com/office/drawing/2014/main" id="{9191D576-41FB-538A-85F2-A45D25869E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1" y="921"/>
                  <a:ext cx="278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9167" name="Group 24">
                <a:extLst>
                  <a:ext uri="{FF2B5EF4-FFF2-40B4-BE49-F238E27FC236}">
                    <a16:creationId xmlns:a16="http://schemas.microsoft.com/office/drawing/2014/main" id="{F0D09A86-7D9C-A628-712F-FE48F46D50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324"/>
                <a:ext cx="801" cy="403"/>
                <a:chOff x="0" y="1324"/>
                <a:chExt cx="801" cy="403"/>
              </a:xfrm>
            </p:grpSpPr>
            <p:sp>
              <p:nvSpPr>
                <p:cNvPr id="49195" name="Rectangle 25">
                  <a:extLst>
                    <a:ext uri="{FF2B5EF4-FFF2-40B4-BE49-F238E27FC236}">
                      <a16:creationId xmlns:a16="http://schemas.microsoft.com/office/drawing/2014/main" id="{85425C56-DC78-B198-0AAF-C148E7310F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324"/>
                  <a:ext cx="715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-x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9196" name="Rectangle 26">
                  <a:extLst>
                    <a:ext uri="{FF2B5EF4-FFF2-40B4-BE49-F238E27FC236}">
                      <a16:creationId xmlns:a16="http://schemas.microsoft.com/office/drawing/2014/main" id="{B4D10C5A-6508-BFE5-DBBD-084512CB64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324"/>
                  <a:ext cx="801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9168" name="Group 27">
                <a:extLst>
                  <a:ext uri="{FF2B5EF4-FFF2-40B4-BE49-F238E27FC236}">
                    <a16:creationId xmlns:a16="http://schemas.microsoft.com/office/drawing/2014/main" id="{910CAC90-1EA3-C7D4-1441-FCC8A4C74D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1" y="1324"/>
                <a:ext cx="2782" cy="403"/>
                <a:chOff x="801" y="1324"/>
                <a:chExt cx="2782" cy="403"/>
              </a:xfrm>
            </p:grpSpPr>
            <p:sp>
              <p:nvSpPr>
                <p:cNvPr id="49193" name="Rectangle 28">
                  <a:extLst>
                    <a:ext uri="{FF2B5EF4-FFF2-40B4-BE49-F238E27FC236}">
                      <a16:creationId xmlns:a16="http://schemas.microsoft.com/office/drawing/2014/main" id="{7AF19BC4-E039-9E2F-14F0-94639285AD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" y="1324"/>
                  <a:ext cx="269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在不同文件系统上的目录不予统计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9194" name="Rectangle 29">
                  <a:extLst>
                    <a:ext uri="{FF2B5EF4-FFF2-40B4-BE49-F238E27FC236}">
                      <a16:creationId xmlns:a16="http://schemas.microsoft.com/office/drawing/2014/main" id="{0FDED108-F72F-B4D4-CF25-3D1E67ED5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1" y="1324"/>
                  <a:ext cx="278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9169" name="Group 30">
                <a:extLst>
                  <a:ext uri="{FF2B5EF4-FFF2-40B4-BE49-F238E27FC236}">
                    <a16:creationId xmlns:a16="http://schemas.microsoft.com/office/drawing/2014/main" id="{139EBC29-5B85-3CA8-1819-16E92BFCCC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727"/>
                <a:ext cx="801" cy="403"/>
                <a:chOff x="0" y="1727"/>
                <a:chExt cx="801" cy="403"/>
              </a:xfrm>
            </p:grpSpPr>
            <p:sp>
              <p:nvSpPr>
                <p:cNvPr id="49191" name="Rectangle 31">
                  <a:extLst>
                    <a:ext uri="{FF2B5EF4-FFF2-40B4-BE49-F238E27FC236}">
                      <a16:creationId xmlns:a16="http://schemas.microsoft.com/office/drawing/2014/main" id="{C1731702-1121-1360-A565-D888F42EE1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727"/>
                  <a:ext cx="715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-s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9192" name="Rectangle 32">
                  <a:extLst>
                    <a:ext uri="{FF2B5EF4-FFF2-40B4-BE49-F238E27FC236}">
                      <a16:creationId xmlns:a16="http://schemas.microsoft.com/office/drawing/2014/main" id="{E22AE5E3-5194-7397-2C67-E85064546D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727"/>
                  <a:ext cx="801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9170" name="Group 33">
                <a:extLst>
                  <a:ext uri="{FF2B5EF4-FFF2-40B4-BE49-F238E27FC236}">
                    <a16:creationId xmlns:a16="http://schemas.microsoft.com/office/drawing/2014/main" id="{AB2BE549-4E26-76EB-AA11-5732453F48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1" y="1727"/>
                <a:ext cx="2782" cy="403"/>
                <a:chOff x="801" y="1727"/>
                <a:chExt cx="2782" cy="403"/>
              </a:xfrm>
            </p:grpSpPr>
            <p:sp>
              <p:nvSpPr>
                <p:cNvPr id="49189" name="Rectangle 34">
                  <a:extLst>
                    <a:ext uri="{FF2B5EF4-FFF2-40B4-BE49-F238E27FC236}">
                      <a16:creationId xmlns:a16="http://schemas.microsoft.com/office/drawing/2014/main" id="{D077F535-BBA8-C041-8F67-C80BB62B80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" y="1727"/>
                  <a:ext cx="269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只给出占用的数据块总数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9190" name="Rectangle 35">
                  <a:extLst>
                    <a:ext uri="{FF2B5EF4-FFF2-40B4-BE49-F238E27FC236}">
                      <a16:creationId xmlns:a16="http://schemas.microsoft.com/office/drawing/2014/main" id="{96DD8AEE-0D94-FE0D-B04D-037B2C5F83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1" y="1727"/>
                  <a:ext cx="278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9171" name="Group 36">
                <a:extLst>
                  <a:ext uri="{FF2B5EF4-FFF2-40B4-BE49-F238E27FC236}">
                    <a16:creationId xmlns:a16="http://schemas.microsoft.com/office/drawing/2014/main" id="{FC32012D-D585-7B71-0B21-7C17E623A3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130"/>
                <a:ext cx="801" cy="403"/>
                <a:chOff x="0" y="2130"/>
                <a:chExt cx="801" cy="403"/>
              </a:xfrm>
            </p:grpSpPr>
            <p:sp>
              <p:nvSpPr>
                <p:cNvPr id="49187" name="Rectangle 37">
                  <a:extLst>
                    <a:ext uri="{FF2B5EF4-FFF2-40B4-BE49-F238E27FC236}">
                      <a16:creationId xmlns:a16="http://schemas.microsoft.com/office/drawing/2014/main" id="{574BEDCF-2C6E-93FD-51CE-42AD7C406A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130"/>
                  <a:ext cx="715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-c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9188" name="Rectangle 38">
                  <a:extLst>
                    <a:ext uri="{FF2B5EF4-FFF2-40B4-BE49-F238E27FC236}">
                      <a16:creationId xmlns:a16="http://schemas.microsoft.com/office/drawing/2014/main" id="{44D0AFC8-9FCC-AC17-C17F-2B75BD628E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130"/>
                  <a:ext cx="801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9172" name="Group 39">
                <a:extLst>
                  <a:ext uri="{FF2B5EF4-FFF2-40B4-BE49-F238E27FC236}">
                    <a16:creationId xmlns:a16="http://schemas.microsoft.com/office/drawing/2014/main" id="{CE6495F7-BCBD-5B7C-3464-00DF7A4FCE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1" y="2130"/>
                <a:ext cx="2782" cy="403"/>
                <a:chOff x="801" y="2130"/>
                <a:chExt cx="2782" cy="403"/>
              </a:xfrm>
            </p:grpSpPr>
            <p:sp>
              <p:nvSpPr>
                <p:cNvPr id="49185" name="Rectangle 40">
                  <a:extLst>
                    <a:ext uri="{FF2B5EF4-FFF2-40B4-BE49-F238E27FC236}">
                      <a16:creationId xmlns:a16="http://schemas.microsoft.com/office/drawing/2014/main" id="{62D35DEA-B103-1A6B-0FDF-90EF4A2D9F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" y="2130"/>
                  <a:ext cx="269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最后再加上一个总计（系统缺省设置）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9186" name="Rectangle 41">
                  <a:extLst>
                    <a:ext uri="{FF2B5EF4-FFF2-40B4-BE49-F238E27FC236}">
                      <a16:creationId xmlns:a16="http://schemas.microsoft.com/office/drawing/2014/main" id="{0B09367F-A92C-AD00-0D12-A4D4C05CD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1" y="2130"/>
                  <a:ext cx="278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9173" name="Group 42">
                <a:extLst>
                  <a:ext uri="{FF2B5EF4-FFF2-40B4-BE49-F238E27FC236}">
                    <a16:creationId xmlns:a16="http://schemas.microsoft.com/office/drawing/2014/main" id="{627F85E8-6E25-7D27-3808-A3061A3052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533"/>
                <a:ext cx="801" cy="518"/>
                <a:chOff x="0" y="2533"/>
                <a:chExt cx="801" cy="518"/>
              </a:xfrm>
            </p:grpSpPr>
            <p:sp>
              <p:nvSpPr>
                <p:cNvPr id="49183" name="Rectangle 43">
                  <a:extLst>
                    <a:ext uri="{FF2B5EF4-FFF2-40B4-BE49-F238E27FC236}">
                      <a16:creationId xmlns:a16="http://schemas.microsoft.com/office/drawing/2014/main" id="{DF109C00-2D73-8D9F-BC0E-F6C544581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533"/>
                  <a:ext cx="715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-b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9184" name="Rectangle 44">
                  <a:extLst>
                    <a:ext uri="{FF2B5EF4-FFF2-40B4-BE49-F238E27FC236}">
                      <a16:creationId xmlns:a16="http://schemas.microsoft.com/office/drawing/2014/main" id="{6A637D05-ABA5-B738-333C-7D428B276E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533"/>
                  <a:ext cx="801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9174" name="Group 45">
                <a:extLst>
                  <a:ext uri="{FF2B5EF4-FFF2-40B4-BE49-F238E27FC236}">
                    <a16:creationId xmlns:a16="http://schemas.microsoft.com/office/drawing/2014/main" id="{21FF2719-5AFE-43D2-DDA7-B7F2C07AD0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1" y="2533"/>
                <a:ext cx="2782" cy="518"/>
                <a:chOff x="801" y="2533"/>
                <a:chExt cx="2782" cy="518"/>
              </a:xfrm>
            </p:grpSpPr>
            <p:sp>
              <p:nvSpPr>
                <p:cNvPr id="49181" name="Rectangle 46">
                  <a:extLst>
                    <a:ext uri="{FF2B5EF4-FFF2-40B4-BE49-F238E27FC236}">
                      <a16:creationId xmlns:a16="http://schemas.microsoft.com/office/drawing/2014/main" id="{FD5D4B0F-C315-783A-CB66-B6D10A774F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" y="2533"/>
                  <a:ext cx="2696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以字节为单位列出磁盘空间使用情况（系统缺省以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k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字节为单位）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9182" name="Rectangle 47">
                  <a:extLst>
                    <a:ext uri="{FF2B5EF4-FFF2-40B4-BE49-F238E27FC236}">
                      <a16:creationId xmlns:a16="http://schemas.microsoft.com/office/drawing/2014/main" id="{814738B6-057C-D609-2434-642B18910A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1" y="2533"/>
                  <a:ext cx="2782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9175" name="Group 48">
                <a:extLst>
                  <a:ext uri="{FF2B5EF4-FFF2-40B4-BE49-F238E27FC236}">
                    <a16:creationId xmlns:a16="http://schemas.microsoft.com/office/drawing/2014/main" id="{32FC5E4F-D36C-1F26-9B6C-1DEE6499FC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051"/>
                <a:ext cx="801" cy="403"/>
                <a:chOff x="0" y="3051"/>
                <a:chExt cx="801" cy="403"/>
              </a:xfrm>
            </p:grpSpPr>
            <p:sp>
              <p:nvSpPr>
                <p:cNvPr id="49179" name="Rectangle 49">
                  <a:extLst>
                    <a:ext uri="{FF2B5EF4-FFF2-40B4-BE49-F238E27FC236}">
                      <a16:creationId xmlns:a16="http://schemas.microsoft.com/office/drawing/2014/main" id="{DCBDE7DC-2171-A91E-7AF9-290A5D225E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051"/>
                  <a:ext cx="715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-l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9180" name="Rectangle 50">
                  <a:extLst>
                    <a:ext uri="{FF2B5EF4-FFF2-40B4-BE49-F238E27FC236}">
                      <a16:creationId xmlns:a16="http://schemas.microsoft.com/office/drawing/2014/main" id="{B5CA0A24-FE5E-9DF1-8257-AB59BF6DC0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051"/>
                  <a:ext cx="801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49176" name="Group 51">
                <a:extLst>
                  <a:ext uri="{FF2B5EF4-FFF2-40B4-BE49-F238E27FC236}">
                    <a16:creationId xmlns:a16="http://schemas.microsoft.com/office/drawing/2014/main" id="{07BE4B64-ED90-9AEC-2570-96FC6745F3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1" y="3051"/>
                <a:ext cx="2782" cy="403"/>
                <a:chOff x="801" y="3051"/>
                <a:chExt cx="2782" cy="403"/>
              </a:xfrm>
            </p:grpSpPr>
            <p:sp>
              <p:nvSpPr>
                <p:cNvPr id="49177" name="Rectangle 52">
                  <a:extLst>
                    <a:ext uri="{FF2B5EF4-FFF2-40B4-BE49-F238E27FC236}">
                      <a16:creationId xmlns:a16="http://schemas.microsoft.com/office/drawing/2014/main" id="{FFD0888F-5CDB-BF32-AFB1-81A6ACEACF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" y="3051"/>
                  <a:ext cx="269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计算所有的文件大小，对硬链接文件，则计算多次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49178" name="Rectangle 53">
                  <a:extLst>
                    <a:ext uri="{FF2B5EF4-FFF2-40B4-BE49-F238E27FC236}">
                      <a16:creationId xmlns:a16="http://schemas.microsoft.com/office/drawing/2014/main" id="{B40E285A-4D06-1C94-360B-54C05C83E2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1" y="3051"/>
                  <a:ext cx="278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</p:grpSp>
        <p:sp>
          <p:nvSpPr>
            <p:cNvPr id="49160" name="Rectangle 54">
              <a:extLst>
                <a:ext uri="{FF2B5EF4-FFF2-40B4-BE49-F238E27FC236}">
                  <a16:creationId xmlns:a16="http://schemas.microsoft.com/office/drawing/2014/main" id="{F2DD2B85-ED83-F60D-DB79-57D389984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3589" cy="346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Font typeface="Wingdings" panose="05000000000000000000" pitchFamily="2" charset="2"/>
                <a:buNone/>
              </a:pPr>
              <a:endParaRPr lang="zh-CN" altLang="en-US" sz="1800"/>
            </a:p>
          </p:txBody>
        </p:sp>
      </p:grpSp>
      <p:sp>
        <p:nvSpPr>
          <p:cNvPr id="49157" name="灯片编号占位符 1">
            <a:extLst>
              <a:ext uri="{FF2B5EF4-FFF2-40B4-BE49-F238E27FC236}">
                <a16:creationId xmlns:a16="http://schemas.microsoft.com/office/drawing/2014/main" id="{652FEE16-A014-1392-1F5C-3F9D47772DA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33B6D9-49F1-4A79-8338-8E74FB2FD76A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2E57B4-A5B2-5D8E-0A5D-9E8773C4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1" y="128589"/>
            <a:ext cx="3952875" cy="663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EA904613-09D8-FC94-EA22-9AB153251E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latin typeface="黑体" panose="02010609060101010101" pitchFamily="49" charset="-122"/>
              </a:rPr>
              <a:t>df</a:t>
            </a:r>
            <a:r>
              <a:rPr lang="zh-CN" altLang="en-US"/>
              <a:t>命令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76193B96-54F5-262F-DC83-16CA3ED4D4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90800" y="1158876"/>
            <a:ext cx="7772400" cy="18129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olidFill>
                  <a:schemeClr val="tx2"/>
                </a:solidFill>
                <a:latin typeface="黑体" panose="02010609060101010101" pitchFamily="49" charset="-122"/>
              </a:rPr>
              <a:t>df</a:t>
            </a:r>
            <a:r>
              <a:rPr lang="zh-CN" altLang="en-US" sz="2400">
                <a:solidFill>
                  <a:schemeClr val="tx2"/>
                </a:solidFill>
                <a:latin typeface="黑体" panose="02010609060101010101" pitchFamily="49" charset="-122"/>
              </a:rPr>
              <a:t>参数选项</a:t>
            </a:r>
            <a:r>
              <a:rPr lang="en-US" altLang="zh-CN" sz="2400" b="1">
                <a:solidFill>
                  <a:schemeClr val="tx2"/>
                </a:solidFill>
                <a:latin typeface="黑体" panose="02010609060101010101" pitchFamily="49" charset="-122"/>
              </a:rPr>
              <a:t>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latin typeface="黑体" panose="02010609060101010101" pitchFamily="49" charset="-122"/>
              </a:rPr>
              <a:t>	</a:t>
            </a:r>
            <a:r>
              <a:rPr lang="zh-CN" altLang="en-US" sz="2000">
                <a:latin typeface="黑体" panose="02010609060101010101" pitchFamily="49" charset="-122"/>
              </a:rPr>
              <a:t>语法：</a:t>
            </a:r>
            <a:r>
              <a:rPr lang="en-US" altLang="zh-CN" sz="2000">
                <a:latin typeface="黑体" panose="02010609060101010101" pitchFamily="49" charset="-122"/>
              </a:rPr>
              <a:t>df [</a:t>
            </a:r>
            <a:r>
              <a:rPr lang="zh-CN" altLang="en-US" sz="2000">
                <a:latin typeface="黑体" panose="02010609060101010101" pitchFamily="49" charset="-122"/>
              </a:rPr>
              <a:t>参数选项</a:t>
            </a:r>
            <a:r>
              <a:rPr lang="en-US" altLang="zh-CN" sz="2000">
                <a:latin typeface="黑体" panose="02010609060101010101" pitchFamily="49" charset="-122"/>
              </a:rPr>
              <a:t>]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latin typeface="黑体" panose="02010609060101010101" pitchFamily="49" charset="-122"/>
              </a:rPr>
              <a:t>	</a:t>
            </a:r>
            <a:r>
              <a:rPr lang="zh-CN" altLang="en-US" sz="2000">
                <a:latin typeface="黑体" panose="02010609060101010101" pitchFamily="49" charset="-122"/>
              </a:rPr>
              <a:t>说明：</a:t>
            </a:r>
            <a:r>
              <a:rPr lang="en-US" altLang="zh-CN" sz="2000">
                <a:latin typeface="黑体" panose="02010609060101010101" pitchFamily="49" charset="-122"/>
              </a:rPr>
              <a:t>df</a:t>
            </a:r>
            <a:r>
              <a:rPr lang="zh-CN" altLang="en-US" sz="2000">
                <a:latin typeface="黑体" panose="02010609060101010101" pitchFamily="49" charset="-122"/>
              </a:rPr>
              <a:t>命令可显示所有文件系统对</a:t>
            </a:r>
            <a:r>
              <a:rPr lang="en-US" altLang="zh-CN" sz="2000">
                <a:latin typeface="黑体" panose="02010609060101010101" pitchFamily="49" charset="-122"/>
              </a:rPr>
              <a:t>i</a:t>
            </a:r>
            <a:r>
              <a:rPr lang="zh-CN" altLang="en-US" sz="2000">
                <a:latin typeface="黑体" panose="02010609060101010101" pitchFamily="49" charset="-122"/>
              </a:rPr>
              <a:t>节点和磁盘块的使用情	况，检查文件系统的磁盘空间占用情况。可以利用该命	令来获取硬盘被占用了多少空间，目前还剩下多少空间	等信息。</a:t>
            </a:r>
            <a:endParaRPr lang="zh-CN" altLang="en-US"/>
          </a:p>
        </p:txBody>
      </p:sp>
      <p:grpSp>
        <p:nvGrpSpPr>
          <p:cNvPr id="50180" name="Group 4">
            <a:extLst>
              <a:ext uri="{FF2B5EF4-FFF2-40B4-BE49-F238E27FC236}">
                <a16:creationId xmlns:a16="http://schemas.microsoft.com/office/drawing/2014/main" id="{D3E8F4AA-3B07-30B1-5B3D-748626BC731B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3048000"/>
            <a:ext cx="8153400" cy="3276600"/>
            <a:chOff x="-3" y="-3"/>
            <a:chExt cx="3273" cy="3057"/>
          </a:xfrm>
        </p:grpSpPr>
        <p:grpSp>
          <p:nvGrpSpPr>
            <p:cNvPr id="50183" name="Group 5">
              <a:extLst>
                <a:ext uri="{FF2B5EF4-FFF2-40B4-BE49-F238E27FC236}">
                  <a16:creationId xmlns:a16="http://schemas.microsoft.com/office/drawing/2014/main" id="{6BD57A1A-CA5E-13EA-DE5C-7E0EAA54E7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267" cy="3051"/>
              <a:chOff x="0" y="0"/>
              <a:chExt cx="3267" cy="3051"/>
            </a:xfrm>
          </p:grpSpPr>
          <p:grpSp>
            <p:nvGrpSpPr>
              <p:cNvPr id="50185" name="Group 6">
                <a:extLst>
                  <a:ext uri="{FF2B5EF4-FFF2-40B4-BE49-F238E27FC236}">
                    <a16:creationId xmlns:a16="http://schemas.microsoft.com/office/drawing/2014/main" id="{FF0883BB-E7B0-133B-6C4A-A531BDA72D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490" cy="403"/>
                <a:chOff x="0" y="0"/>
                <a:chExt cx="490" cy="403"/>
              </a:xfrm>
            </p:grpSpPr>
            <p:sp>
              <p:nvSpPr>
                <p:cNvPr id="50225" name="Rectangle 7">
                  <a:extLst>
                    <a:ext uri="{FF2B5EF4-FFF2-40B4-BE49-F238E27FC236}">
                      <a16:creationId xmlns:a16="http://schemas.microsoft.com/office/drawing/2014/main" id="{BBE13990-18F7-8686-1D85-E43784254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404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选项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50226" name="Rectangle 8">
                  <a:extLst>
                    <a:ext uri="{FF2B5EF4-FFF2-40B4-BE49-F238E27FC236}">
                      <a16:creationId xmlns:a16="http://schemas.microsoft.com/office/drawing/2014/main" id="{081F032D-C9CC-5286-3D8C-7BBA41D85E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90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0186" name="Group 9">
                <a:extLst>
                  <a:ext uri="{FF2B5EF4-FFF2-40B4-BE49-F238E27FC236}">
                    <a16:creationId xmlns:a16="http://schemas.microsoft.com/office/drawing/2014/main" id="{47BC9A0C-D757-A76B-62E2-3459A7A988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0" y="0"/>
                <a:ext cx="2777" cy="403"/>
                <a:chOff x="490" y="0"/>
                <a:chExt cx="2777" cy="403"/>
              </a:xfrm>
            </p:grpSpPr>
            <p:sp>
              <p:nvSpPr>
                <p:cNvPr id="50223" name="Rectangle 10">
                  <a:extLst>
                    <a:ext uri="{FF2B5EF4-FFF2-40B4-BE49-F238E27FC236}">
                      <a16:creationId xmlns:a16="http://schemas.microsoft.com/office/drawing/2014/main" id="{F87F9320-461F-6F6E-A3EC-B901A04470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" y="0"/>
                  <a:ext cx="269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选项说明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50224" name="Rectangle 11">
                  <a:extLst>
                    <a:ext uri="{FF2B5EF4-FFF2-40B4-BE49-F238E27FC236}">
                      <a16:creationId xmlns:a16="http://schemas.microsoft.com/office/drawing/2014/main" id="{B4E5F94A-6B6F-080F-B8B2-8F75D6E2CD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" y="0"/>
                  <a:ext cx="277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0187" name="Group 12">
                <a:extLst>
                  <a:ext uri="{FF2B5EF4-FFF2-40B4-BE49-F238E27FC236}">
                    <a16:creationId xmlns:a16="http://schemas.microsoft.com/office/drawing/2014/main" id="{DCF0D24E-792F-D96F-28D8-BBA35B72D2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03"/>
                <a:ext cx="490" cy="403"/>
                <a:chOff x="0" y="403"/>
                <a:chExt cx="490" cy="403"/>
              </a:xfrm>
            </p:grpSpPr>
            <p:sp>
              <p:nvSpPr>
                <p:cNvPr id="50221" name="Rectangle 13">
                  <a:extLst>
                    <a:ext uri="{FF2B5EF4-FFF2-40B4-BE49-F238E27FC236}">
                      <a16:creationId xmlns:a16="http://schemas.microsoft.com/office/drawing/2014/main" id="{6FC78A6B-2EE2-0CCB-B5B7-CD9D259BD5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403"/>
                  <a:ext cx="404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-i</a:t>
                  </a:r>
                </a:p>
              </p:txBody>
            </p:sp>
            <p:sp>
              <p:nvSpPr>
                <p:cNvPr id="50222" name="Rectangle 14">
                  <a:extLst>
                    <a:ext uri="{FF2B5EF4-FFF2-40B4-BE49-F238E27FC236}">
                      <a16:creationId xmlns:a16="http://schemas.microsoft.com/office/drawing/2014/main" id="{7A9C4FA4-7B89-7693-50FD-1981DEFA51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03"/>
                  <a:ext cx="490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0188" name="Group 15">
                <a:extLst>
                  <a:ext uri="{FF2B5EF4-FFF2-40B4-BE49-F238E27FC236}">
                    <a16:creationId xmlns:a16="http://schemas.microsoft.com/office/drawing/2014/main" id="{4072F667-B01D-0FA9-7C66-DFFBA7BD32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0" y="403"/>
                <a:ext cx="2777" cy="403"/>
                <a:chOff x="490" y="403"/>
                <a:chExt cx="2777" cy="403"/>
              </a:xfrm>
            </p:grpSpPr>
            <p:sp>
              <p:nvSpPr>
                <p:cNvPr id="50219" name="Rectangle 16">
                  <a:extLst>
                    <a:ext uri="{FF2B5EF4-FFF2-40B4-BE49-F238E27FC236}">
                      <a16:creationId xmlns:a16="http://schemas.microsoft.com/office/drawing/2014/main" id="{1DA09F81-E575-9C27-539E-EDD24519B7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" y="403"/>
                  <a:ext cx="269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显示文件节点数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inode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的使用情况</a:t>
                  </a:r>
                </a:p>
              </p:txBody>
            </p:sp>
            <p:sp>
              <p:nvSpPr>
                <p:cNvPr id="50220" name="Rectangle 17">
                  <a:extLst>
                    <a:ext uri="{FF2B5EF4-FFF2-40B4-BE49-F238E27FC236}">
                      <a16:creationId xmlns:a16="http://schemas.microsoft.com/office/drawing/2014/main" id="{1D472275-B82E-938B-AD44-9EE9E08C3E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" y="403"/>
                  <a:ext cx="277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0189" name="Group 18">
                <a:extLst>
                  <a:ext uri="{FF2B5EF4-FFF2-40B4-BE49-F238E27FC236}">
                    <a16:creationId xmlns:a16="http://schemas.microsoft.com/office/drawing/2014/main" id="{C6BD646A-7802-2811-63CF-B77778BE10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806"/>
                <a:ext cx="490" cy="518"/>
                <a:chOff x="0" y="806"/>
                <a:chExt cx="490" cy="518"/>
              </a:xfrm>
            </p:grpSpPr>
            <p:sp>
              <p:nvSpPr>
                <p:cNvPr id="50217" name="Rectangle 19">
                  <a:extLst>
                    <a:ext uri="{FF2B5EF4-FFF2-40B4-BE49-F238E27FC236}">
                      <a16:creationId xmlns:a16="http://schemas.microsoft.com/office/drawing/2014/main" id="{1C6DBF77-CACE-F6B3-714C-81DB7D5220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806"/>
                  <a:ext cx="404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-a</a:t>
                  </a:r>
                </a:p>
              </p:txBody>
            </p:sp>
            <p:sp>
              <p:nvSpPr>
                <p:cNvPr id="50218" name="Rectangle 20">
                  <a:extLst>
                    <a:ext uri="{FF2B5EF4-FFF2-40B4-BE49-F238E27FC236}">
                      <a16:creationId xmlns:a16="http://schemas.microsoft.com/office/drawing/2014/main" id="{D8CCB938-C113-9DA5-A21E-19ED2D2F87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06"/>
                  <a:ext cx="490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0190" name="Group 21">
                <a:extLst>
                  <a:ext uri="{FF2B5EF4-FFF2-40B4-BE49-F238E27FC236}">
                    <a16:creationId xmlns:a16="http://schemas.microsoft.com/office/drawing/2014/main" id="{132DA947-5974-91C5-5C8C-A6D436A95C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0" y="806"/>
                <a:ext cx="2777" cy="518"/>
                <a:chOff x="490" y="806"/>
                <a:chExt cx="2777" cy="518"/>
              </a:xfrm>
            </p:grpSpPr>
            <p:sp>
              <p:nvSpPr>
                <p:cNvPr id="50215" name="Rectangle 22">
                  <a:extLst>
                    <a:ext uri="{FF2B5EF4-FFF2-40B4-BE49-F238E27FC236}">
                      <a16:creationId xmlns:a16="http://schemas.microsoft.com/office/drawing/2014/main" id="{0324DEF4-D312-7741-E36A-891BEDB862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" y="806"/>
                  <a:ext cx="2691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显示所有文件系统的磁盘使用情况，包括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0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块（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block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）的文件系统，如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/proc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文件系统</a:t>
                  </a:r>
                </a:p>
              </p:txBody>
            </p:sp>
            <p:sp>
              <p:nvSpPr>
                <p:cNvPr id="50216" name="Rectangle 23">
                  <a:extLst>
                    <a:ext uri="{FF2B5EF4-FFF2-40B4-BE49-F238E27FC236}">
                      <a16:creationId xmlns:a16="http://schemas.microsoft.com/office/drawing/2014/main" id="{A3C2C005-DBFA-B876-5CCD-B79725BB8A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" y="806"/>
                  <a:ext cx="2777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0191" name="Group 24">
                <a:extLst>
                  <a:ext uri="{FF2B5EF4-FFF2-40B4-BE49-F238E27FC236}">
                    <a16:creationId xmlns:a16="http://schemas.microsoft.com/office/drawing/2014/main" id="{97831C31-0FA1-5B76-4ABC-7EEFB0D4F6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324"/>
                <a:ext cx="490" cy="403"/>
                <a:chOff x="0" y="1324"/>
                <a:chExt cx="490" cy="403"/>
              </a:xfrm>
            </p:grpSpPr>
            <p:sp>
              <p:nvSpPr>
                <p:cNvPr id="50213" name="Rectangle 25">
                  <a:extLst>
                    <a:ext uri="{FF2B5EF4-FFF2-40B4-BE49-F238E27FC236}">
                      <a16:creationId xmlns:a16="http://schemas.microsoft.com/office/drawing/2014/main" id="{CFDD5A3E-0331-CDCC-B303-CADD777ED4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324"/>
                  <a:ext cx="404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-k</a:t>
                  </a:r>
                </a:p>
              </p:txBody>
            </p:sp>
            <p:sp>
              <p:nvSpPr>
                <p:cNvPr id="50214" name="Rectangle 26">
                  <a:extLst>
                    <a:ext uri="{FF2B5EF4-FFF2-40B4-BE49-F238E27FC236}">
                      <a16:creationId xmlns:a16="http://schemas.microsoft.com/office/drawing/2014/main" id="{9593CAF4-CBAB-0D72-0043-FFD4EFC418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324"/>
                  <a:ext cx="490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0192" name="Group 27">
                <a:extLst>
                  <a:ext uri="{FF2B5EF4-FFF2-40B4-BE49-F238E27FC236}">
                    <a16:creationId xmlns:a16="http://schemas.microsoft.com/office/drawing/2014/main" id="{97229A4F-106F-17DB-1FF1-9FF0AE5493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0" y="1324"/>
                <a:ext cx="2777" cy="403"/>
                <a:chOff x="490" y="1324"/>
                <a:chExt cx="2777" cy="403"/>
              </a:xfrm>
            </p:grpSpPr>
            <p:sp>
              <p:nvSpPr>
                <p:cNvPr id="50211" name="Rectangle 28">
                  <a:extLst>
                    <a:ext uri="{FF2B5EF4-FFF2-40B4-BE49-F238E27FC236}">
                      <a16:creationId xmlns:a16="http://schemas.microsoft.com/office/drawing/2014/main" id="{981BED66-B46F-6FA2-A08B-7D902A6B15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" y="1324"/>
                  <a:ext cx="269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以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k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字节为单位显示</a:t>
                  </a:r>
                </a:p>
              </p:txBody>
            </p:sp>
            <p:sp>
              <p:nvSpPr>
                <p:cNvPr id="50212" name="Rectangle 29">
                  <a:extLst>
                    <a:ext uri="{FF2B5EF4-FFF2-40B4-BE49-F238E27FC236}">
                      <a16:creationId xmlns:a16="http://schemas.microsoft.com/office/drawing/2014/main" id="{856B1B70-2896-E2D3-4C0D-4CEC4CB092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" y="1324"/>
                  <a:ext cx="277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0193" name="Group 30">
                <a:extLst>
                  <a:ext uri="{FF2B5EF4-FFF2-40B4-BE49-F238E27FC236}">
                    <a16:creationId xmlns:a16="http://schemas.microsoft.com/office/drawing/2014/main" id="{957835AC-99DC-C3A6-EE67-EF43717EFB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727"/>
                <a:ext cx="490" cy="403"/>
                <a:chOff x="0" y="1727"/>
                <a:chExt cx="490" cy="403"/>
              </a:xfrm>
            </p:grpSpPr>
            <p:sp>
              <p:nvSpPr>
                <p:cNvPr id="50209" name="Rectangle 31">
                  <a:extLst>
                    <a:ext uri="{FF2B5EF4-FFF2-40B4-BE49-F238E27FC236}">
                      <a16:creationId xmlns:a16="http://schemas.microsoft.com/office/drawing/2014/main" id="{D0A833EB-510D-ADE0-6E34-9AC0C7EF08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727"/>
                  <a:ext cx="404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-t</a:t>
                  </a:r>
                </a:p>
              </p:txBody>
            </p:sp>
            <p:sp>
              <p:nvSpPr>
                <p:cNvPr id="50210" name="Rectangle 32">
                  <a:extLst>
                    <a:ext uri="{FF2B5EF4-FFF2-40B4-BE49-F238E27FC236}">
                      <a16:creationId xmlns:a16="http://schemas.microsoft.com/office/drawing/2014/main" id="{58B56664-4210-E032-A1BF-0FBD0BB27E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727"/>
                  <a:ext cx="490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0194" name="Group 33">
                <a:extLst>
                  <a:ext uri="{FF2B5EF4-FFF2-40B4-BE49-F238E27FC236}">
                    <a16:creationId xmlns:a16="http://schemas.microsoft.com/office/drawing/2014/main" id="{26AFF28F-0465-2977-7ECE-CD776DC5D6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0" y="1727"/>
                <a:ext cx="2777" cy="403"/>
                <a:chOff x="490" y="1727"/>
                <a:chExt cx="2777" cy="403"/>
              </a:xfrm>
            </p:grpSpPr>
            <p:sp>
              <p:nvSpPr>
                <p:cNvPr id="50207" name="Rectangle 34">
                  <a:extLst>
                    <a:ext uri="{FF2B5EF4-FFF2-40B4-BE49-F238E27FC236}">
                      <a16:creationId xmlns:a16="http://schemas.microsoft.com/office/drawing/2014/main" id="{A324E7B5-58C3-63FB-F0D9-F0FC961BC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" y="1727"/>
                  <a:ext cx="269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显示各指定类型的文件系统的磁盘空间使用情况</a:t>
                  </a:r>
                </a:p>
              </p:txBody>
            </p:sp>
            <p:sp>
              <p:nvSpPr>
                <p:cNvPr id="50208" name="Rectangle 35">
                  <a:extLst>
                    <a:ext uri="{FF2B5EF4-FFF2-40B4-BE49-F238E27FC236}">
                      <a16:creationId xmlns:a16="http://schemas.microsoft.com/office/drawing/2014/main" id="{3DFCCD00-B699-0FD9-94C3-CED01A805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" y="1727"/>
                  <a:ext cx="277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0195" name="Group 36">
                <a:extLst>
                  <a:ext uri="{FF2B5EF4-FFF2-40B4-BE49-F238E27FC236}">
                    <a16:creationId xmlns:a16="http://schemas.microsoft.com/office/drawing/2014/main" id="{D0EC2DFF-437C-A409-1A2C-40D6FD2092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130"/>
                <a:ext cx="490" cy="518"/>
                <a:chOff x="0" y="2130"/>
                <a:chExt cx="490" cy="518"/>
              </a:xfrm>
            </p:grpSpPr>
            <p:sp>
              <p:nvSpPr>
                <p:cNvPr id="50205" name="Rectangle 37">
                  <a:extLst>
                    <a:ext uri="{FF2B5EF4-FFF2-40B4-BE49-F238E27FC236}">
                      <a16:creationId xmlns:a16="http://schemas.microsoft.com/office/drawing/2014/main" id="{417582D0-AF00-C414-1283-4FE799CFAD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130"/>
                  <a:ext cx="404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-x</a:t>
                  </a:r>
                </a:p>
              </p:txBody>
            </p:sp>
            <p:sp>
              <p:nvSpPr>
                <p:cNvPr id="50206" name="Rectangle 38">
                  <a:extLst>
                    <a:ext uri="{FF2B5EF4-FFF2-40B4-BE49-F238E27FC236}">
                      <a16:creationId xmlns:a16="http://schemas.microsoft.com/office/drawing/2014/main" id="{325147CD-6D06-0182-76FE-426AC6631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130"/>
                  <a:ext cx="490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0196" name="Group 39">
                <a:extLst>
                  <a:ext uri="{FF2B5EF4-FFF2-40B4-BE49-F238E27FC236}">
                    <a16:creationId xmlns:a16="http://schemas.microsoft.com/office/drawing/2014/main" id="{4381E9D1-3337-B34D-7B96-EF6DC603CB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0" y="2130"/>
                <a:ext cx="2777" cy="518"/>
                <a:chOff x="490" y="2130"/>
                <a:chExt cx="2777" cy="518"/>
              </a:xfrm>
            </p:grpSpPr>
            <p:sp>
              <p:nvSpPr>
                <p:cNvPr id="50203" name="Rectangle 40">
                  <a:extLst>
                    <a:ext uri="{FF2B5EF4-FFF2-40B4-BE49-F238E27FC236}">
                      <a16:creationId xmlns:a16="http://schemas.microsoft.com/office/drawing/2014/main" id="{1B2099C5-7B20-A29D-6517-37D588FEF8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" y="2130"/>
                  <a:ext cx="2691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列出不是某一指定类型文件系统的磁盘空间使用情况（与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t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选项相反）</a:t>
                  </a:r>
                </a:p>
              </p:txBody>
            </p:sp>
            <p:sp>
              <p:nvSpPr>
                <p:cNvPr id="50204" name="Rectangle 41">
                  <a:extLst>
                    <a:ext uri="{FF2B5EF4-FFF2-40B4-BE49-F238E27FC236}">
                      <a16:creationId xmlns:a16="http://schemas.microsoft.com/office/drawing/2014/main" id="{0B27BE6D-A448-7388-790C-2D532849E8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" y="2130"/>
                  <a:ext cx="2777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0197" name="Group 42">
                <a:extLst>
                  <a:ext uri="{FF2B5EF4-FFF2-40B4-BE49-F238E27FC236}">
                    <a16:creationId xmlns:a16="http://schemas.microsoft.com/office/drawing/2014/main" id="{EEC69F4B-E90E-1017-9286-19B53745FF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648"/>
                <a:ext cx="490" cy="403"/>
                <a:chOff x="0" y="2648"/>
                <a:chExt cx="490" cy="403"/>
              </a:xfrm>
            </p:grpSpPr>
            <p:sp>
              <p:nvSpPr>
                <p:cNvPr id="50201" name="Rectangle 43">
                  <a:extLst>
                    <a:ext uri="{FF2B5EF4-FFF2-40B4-BE49-F238E27FC236}">
                      <a16:creationId xmlns:a16="http://schemas.microsoft.com/office/drawing/2014/main" id="{A05E15C3-7989-BA57-9FD2-32DAF14FDD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648"/>
                  <a:ext cx="404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-T</a:t>
                  </a:r>
                </a:p>
              </p:txBody>
            </p:sp>
            <p:sp>
              <p:nvSpPr>
                <p:cNvPr id="50202" name="Rectangle 44">
                  <a:extLst>
                    <a:ext uri="{FF2B5EF4-FFF2-40B4-BE49-F238E27FC236}">
                      <a16:creationId xmlns:a16="http://schemas.microsoft.com/office/drawing/2014/main" id="{61C9ACAE-C4C7-EA8B-EDB5-1B17BD4A21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648"/>
                  <a:ext cx="490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0198" name="Group 45">
                <a:extLst>
                  <a:ext uri="{FF2B5EF4-FFF2-40B4-BE49-F238E27FC236}">
                    <a16:creationId xmlns:a16="http://schemas.microsoft.com/office/drawing/2014/main" id="{9AF662E6-2761-DC67-1C26-747E599310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0" y="2648"/>
                <a:ext cx="2777" cy="403"/>
                <a:chOff x="490" y="2648"/>
                <a:chExt cx="2777" cy="403"/>
              </a:xfrm>
            </p:grpSpPr>
            <p:sp>
              <p:nvSpPr>
                <p:cNvPr id="50199" name="Rectangle 46">
                  <a:extLst>
                    <a:ext uri="{FF2B5EF4-FFF2-40B4-BE49-F238E27FC236}">
                      <a16:creationId xmlns:a16="http://schemas.microsoft.com/office/drawing/2014/main" id="{F2357842-69D9-2FFC-1335-2C47D6A520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" y="2648"/>
                  <a:ext cx="269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显示文件系统类型</a:t>
                  </a:r>
                </a:p>
              </p:txBody>
            </p:sp>
            <p:sp>
              <p:nvSpPr>
                <p:cNvPr id="50200" name="Rectangle 47">
                  <a:extLst>
                    <a:ext uri="{FF2B5EF4-FFF2-40B4-BE49-F238E27FC236}">
                      <a16:creationId xmlns:a16="http://schemas.microsoft.com/office/drawing/2014/main" id="{F133C63F-87E6-13BF-E72E-77650477E8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" y="2648"/>
                  <a:ext cx="277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</p:grpSp>
        <p:sp>
          <p:nvSpPr>
            <p:cNvPr id="50184" name="Rectangle 48">
              <a:extLst>
                <a:ext uri="{FF2B5EF4-FFF2-40B4-BE49-F238E27FC236}">
                  <a16:creationId xmlns:a16="http://schemas.microsoft.com/office/drawing/2014/main" id="{F81D01CD-17E5-D974-E307-03AE26490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3273" cy="3057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Font typeface="Wingdings" panose="05000000000000000000" pitchFamily="2" charset="2"/>
                <a:buNone/>
              </a:pPr>
              <a:endParaRPr lang="zh-CN" altLang="en-US" sz="1800"/>
            </a:p>
          </p:txBody>
        </p:sp>
      </p:grpSp>
      <p:sp>
        <p:nvSpPr>
          <p:cNvPr id="50181" name="灯片编号占位符 1">
            <a:extLst>
              <a:ext uri="{FF2B5EF4-FFF2-40B4-BE49-F238E27FC236}">
                <a16:creationId xmlns:a16="http://schemas.microsoft.com/office/drawing/2014/main" id="{2C775375-5CEA-CA28-CC0E-3CB2A73343A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AF9DDDB-DF8D-40A5-A280-C43E2B87BB47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4B7F66-3695-F105-99E1-8F5FDE507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4" y="1133476"/>
            <a:ext cx="7621587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6D71C7D4-1B1D-CB0E-9664-AFEEA7C20BE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latin typeface="黑体" panose="02010609060101010101" pitchFamily="49" charset="-122"/>
              </a:rPr>
              <a:t>tar</a:t>
            </a:r>
            <a:r>
              <a:rPr lang="zh-CN" altLang="en-US"/>
              <a:t>命令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CF3B3828-A2F8-78A5-2FBA-E84F15BEA8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667000" y="1066800"/>
            <a:ext cx="7239000" cy="1447800"/>
          </a:xfrm>
          <a:noFill/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solidFill>
                  <a:schemeClr val="tx2"/>
                </a:solidFill>
                <a:latin typeface="黑体" panose="02010609060101010101" pitchFamily="49" charset="-122"/>
              </a:rPr>
              <a:t>tar: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语法：</a:t>
            </a:r>
            <a:r>
              <a:rPr lang="en-US" altLang="zh-CN" sz="2000">
                <a:latin typeface="黑体" panose="02010609060101010101" pitchFamily="49" charset="-122"/>
              </a:rPr>
              <a:t>tar [</a:t>
            </a:r>
            <a:r>
              <a:rPr lang="zh-CN" altLang="en-US" sz="2000">
                <a:latin typeface="黑体" panose="02010609060101010101" pitchFamily="49" charset="-122"/>
              </a:rPr>
              <a:t>参数选项</a:t>
            </a:r>
            <a:r>
              <a:rPr lang="en-US" altLang="zh-CN" sz="2000">
                <a:latin typeface="黑体" panose="02010609060101010101" pitchFamily="49" charset="-122"/>
              </a:rPr>
              <a:t>] [tar</a:t>
            </a:r>
            <a:r>
              <a:rPr lang="zh-CN" altLang="en-US" sz="2000">
                <a:latin typeface="黑体" panose="02010609060101010101" pitchFamily="49" charset="-122"/>
              </a:rPr>
              <a:t>文件</a:t>
            </a:r>
            <a:r>
              <a:rPr lang="en-US" altLang="zh-CN" sz="2000">
                <a:latin typeface="黑体" panose="02010609060101010101" pitchFamily="49" charset="-122"/>
              </a:rPr>
              <a:t>] [</a:t>
            </a:r>
            <a:r>
              <a:rPr lang="zh-CN" altLang="en-US" sz="2000">
                <a:latin typeface="黑体" panose="02010609060101010101" pitchFamily="49" charset="-122"/>
              </a:rPr>
              <a:t>文件或目录</a:t>
            </a:r>
            <a:r>
              <a:rPr lang="en-US" altLang="zh-CN" sz="2000">
                <a:latin typeface="黑体" panose="02010609060101010101" pitchFamily="49" charset="-122"/>
              </a:rPr>
              <a:t>]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说明：从一个打包介质中拷贝文件或恢复文件。如果</a:t>
            </a:r>
            <a:r>
              <a:rPr lang="en-US" altLang="zh-CN" sz="2000">
                <a:latin typeface="黑体" panose="02010609060101010101" pitchFamily="49" charset="-122"/>
              </a:rPr>
              <a:t>files</a:t>
            </a:r>
            <a:r>
              <a:rPr lang="zh-CN" altLang="en-US" sz="2000">
                <a:latin typeface="黑体" panose="02010609060101010101" pitchFamily="49" charset="-122"/>
              </a:rPr>
              <a:t>是目录，则整个子目录都一起操作，参数不需在文件之前。</a:t>
            </a:r>
          </a:p>
        </p:txBody>
      </p:sp>
      <p:grpSp>
        <p:nvGrpSpPr>
          <p:cNvPr id="51204" name="Group 4">
            <a:extLst>
              <a:ext uri="{FF2B5EF4-FFF2-40B4-BE49-F238E27FC236}">
                <a16:creationId xmlns:a16="http://schemas.microsoft.com/office/drawing/2014/main" id="{68D2684F-265E-9237-2A23-570C1765D74F}"/>
              </a:ext>
            </a:extLst>
          </p:cNvPr>
          <p:cNvGrpSpPr>
            <a:grpSpLocks/>
          </p:cNvGrpSpPr>
          <p:nvPr/>
        </p:nvGrpSpPr>
        <p:grpSpPr bwMode="auto">
          <a:xfrm>
            <a:off x="2424113" y="2420938"/>
            <a:ext cx="7772400" cy="3960812"/>
            <a:chOff x="-3" y="-3"/>
            <a:chExt cx="3589" cy="5382"/>
          </a:xfrm>
        </p:grpSpPr>
        <p:grpSp>
          <p:nvGrpSpPr>
            <p:cNvPr id="51207" name="Group 5">
              <a:extLst>
                <a:ext uri="{FF2B5EF4-FFF2-40B4-BE49-F238E27FC236}">
                  <a16:creationId xmlns:a16="http://schemas.microsoft.com/office/drawing/2014/main" id="{DE547FB6-F92A-371E-B31F-80313C4A2D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583" cy="5376"/>
              <a:chOff x="0" y="0"/>
              <a:chExt cx="3583" cy="5376"/>
            </a:xfrm>
          </p:grpSpPr>
          <p:grpSp>
            <p:nvGrpSpPr>
              <p:cNvPr id="51209" name="Group 6">
                <a:extLst>
                  <a:ext uri="{FF2B5EF4-FFF2-40B4-BE49-F238E27FC236}">
                    <a16:creationId xmlns:a16="http://schemas.microsoft.com/office/drawing/2014/main" id="{2415B851-DB30-F7A3-ACB2-ED6C2F90AC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843" cy="384"/>
                <a:chOff x="0" y="0"/>
                <a:chExt cx="843" cy="384"/>
              </a:xfrm>
            </p:grpSpPr>
            <p:sp>
              <p:nvSpPr>
                <p:cNvPr id="51291" name="Rectangle 7">
                  <a:extLst>
                    <a:ext uri="{FF2B5EF4-FFF2-40B4-BE49-F238E27FC236}">
                      <a16:creationId xmlns:a16="http://schemas.microsoft.com/office/drawing/2014/main" id="{EDB6E554-426D-3618-5C4E-D9F7B2B7E6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757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选项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51292" name="Rectangle 8">
                  <a:extLst>
                    <a:ext uri="{FF2B5EF4-FFF2-40B4-BE49-F238E27FC236}">
                      <a16:creationId xmlns:a16="http://schemas.microsoft.com/office/drawing/2014/main" id="{E53F63D8-59D9-A541-43D1-47E7672ECB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84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10" name="Group 9">
                <a:extLst>
                  <a:ext uri="{FF2B5EF4-FFF2-40B4-BE49-F238E27FC236}">
                    <a16:creationId xmlns:a16="http://schemas.microsoft.com/office/drawing/2014/main" id="{4D77F743-8769-EC9B-D79E-34CA18B3ED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3" y="0"/>
                <a:ext cx="2740" cy="384"/>
                <a:chOff x="843" y="0"/>
                <a:chExt cx="2740" cy="384"/>
              </a:xfrm>
            </p:grpSpPr>
            <p:sp>
              <p:nvSpPr>
                <p:cNvPr id="51289" name="Rectangle 10">
                  <a:extLst>
                    <a:ext uri="{FF2B5EF4-FFF2-40B4-BE49-F238E27FC236}">
                      <a16:creationId xmlns:a16="http://schemas.microsoft.com/office/drawing/2014/main" id="{0DC130CC-5FCA-350B-3689-C123DC1D0F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6" y="0"/>
                  <a:ext cx="26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选项说明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51290" name="Rectangle 11">
                  <a:extLst>
                    <a:ext uri="{FF2B5EF4-FFF2-40B4-BE49-F238E27FC236}">
                      <a16:creationId xmlns:a16="http://schemas.microsoft.com/office/drawing/2014/main" id="{A0354D0C-F835-30D7-D959-0CD9769D52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3" y="0"/>
                  <a:ext cx="274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11" name="Group 12">
                <a:extLst>
                  <a:ext uri="{FF2B5EF4-FFF2-40B4-BE49-F238E27FC236}">
                    <a16:creationId xmlns:a16="http://schemas.microsoft.com/office/drawing/2014/main" id="{76EE2E9F-1956-3F2D-6CBE-A47228B80F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84"/>
                <a:ext cx="843" cy="384"/>
                <a:chOff x="0" y="384"/>
                <a:chExt cx="843" cy="384"/>
              </a:xfrm>
            </p:grpSpPr>
            <p:sp>
              <p:nvSpPr>
                <p:cNvPr id="51287" name="Rectangle 13">
                  <a:extLst>
                    <a:ext uri="{FF2B5EF4-FFF2-40B4-BE49-F238E27FC236}">
                      <a16:creationId xmlns:a16="http://schemas.microsoft.com/office/drawing/2014/main" id="{FD4BF81F-C059-B755-9537-5A6F1B7754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84"/>
                  <a:ext cx="757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-A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51288" name="Rectangle 14">
                  <a:extLst>
                    <a:ext uri="{FF2B5EF4-FFF2-40B4-BE49-F238E27FC236}">
                      <a16:creationId xmlns:a16="http://schemas.microsoft.com/office/drawing/2014/main" id="{2EA4F585-0F5C-0F1E-ED8C-22ECF8E1DA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84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12" name="Group 15">
                <a:extLst>
                  <a:ext uri="{FF2B5EF4-FFF2-40B4-BE49-F238E27FC236}">
                    <a16:creationId xmlns:a16="http://schemas.microsoft.com/office/drawing/2014/main" id="{C30A4A24-7407-E367-96A8-081CE1A0DF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3" y="384"/>
                <a:ext cx="2740" cy="384"/>
                <a:chOff x="843" y="384"/>
                <a:chExt cx="2740" cy="384"/>
              </a:xfrm>
            </p:grpSpPr>
            <p:sp>
              <p:nvSpPr>
                <p:cNvPr id="51285" name="Rectangle 16">
                  <a:extLst>
                    <a:ext uri="{FF2B5EF4-FFF2-40B4-BE49-F238E27FC236}">
                      <a16:creationId xmlns:a16="http://schemas.microsoft.com/office/drawing/2014/main" id="{3A06DB16-4206-25C4-6D4A-2D7C86BFB0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6" y="384"/>
                  <a:ext cx="26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向归档文件中追加另一个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tar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文件。</a:t>
                  </a:r>
                </a:p>
              </p:txBody>
            </p:sp>
            <p:sp>
              <p:nvSpPr>
                <p:cNvPr id="51286" name="Rectangle 17">
                  <a:extLst>
                    <a:ext uri="{FF2B5EF4-FFF2-40B4-BE49-F238E27FC236}">
                      <a16:creationId xmlns:a16="http://schemas.microsoft.com/office/drawing/2014/main" id="{95AC17FB-338C-733D-27C7-8555186C3F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3" y="384"/>
                  <a:ext cx="274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13" name="Group 18">
                <a:extLst>
                  <a:ext uri="{FF2B5EF4-FFF2-40B4-BE49-F238E27FC236}">
                    <a16:creationId xmlns:a16="http://schemas.microsoft.com/office/drawing/2014/main" id="{61E2557C-812C-DB42-3CE3-A07E2D4570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68"/>
                <a:ext cx="843" cy="384"/>
                <a:chOff x="0" y="768"/>
                <a:chExt cx="843" cy="384"/>
              </a:xfrm>
            </p:grpSpPr>
            <p:sp>
              <p:nvSpPr>
                <p:cNvPr id="51283" name="Rectangle 19">
                  <a:extLst>
                    <a:ext uri="{FF2B5EF4-FFF2-40B4-BE49-F238E27FC236}">
                      <a16:creationId xmlns:a16="http://schemas.microsoft.com/office/drawing/2014/main" id="{D176C9B1-7701-FB24-FC17-27E7456580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768"/>
                  <a:ext cx="757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-c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51284" name="Rectangle 20">
                  <a:extLst>
                    <a:ext uri="{FF2B5EF4-FFF2-40B4-BE49-F238E27FC236}">
                      <a16:creationId xmlns:a16="http://schemas.microsoft.com/office/drawing/2014/main" id="{B906E2A1-B4F3-9F7D-62CC-2742886248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84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14" name="Group 21">
                <a:extLst>
                  <a:ext uri="{FF2B5EF4-FFF2-40B4-BE49-F238E27FC236}">
                    <a16:creationId xmlns:a16="http://schemas.microsoft.com/office/drawing/2014/main" id="{995E42B9-AC82-3A80-F126-138B749340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3" y="768"/>
                <a:ext cx="2740" cy="384"/>
                <a:chOff x="843" y="768"/>
                <a:chExt cx="2740" cy="384"/>
              </a:xfrm>
            </p:grpSpPr>
            <p:sp>
              <p:nvSpPr>
                <p:cNvPr id="51281" name="Rectangle 22">
                  <a:extLst>
                    <a:ext uri="{FF2B5EF4-FFF2-40B4-BE49-F238E27FC236}">
                      <a16:creationId xmlns:a16="http://schemas.microsoft.com/office/drawing/2014/main" id="{D6BE1432-3B13-22C5-6087-0C18B79380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6" y="768"/>
                  <a:ext cx="26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建立新的归档文件。</a:t>
                  </a:r>
                </a:p>
              </p:txBody>
            </p:sp>
            <p:sp>
              <p:nvSpPr>
                <p:cNvPr id="51282" name="Rectangle 23">
                  <a:extLst>
                    <a:ext uri="{FF2B5EF4-FFF2-40B4-BE49-F238E27FC236}">
                      <a16:creationId xmlns:a16="http://schemas.microsoft.com/office/drawing/2014/main" id="{E45E71C9-630A-CDC0-03D6-F2DCD59321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3" y="768"/>
                  <a:ext cx="274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15" name="Group 24">
                <a:extLst>
                  <a:ext uri="{FF2B5EF4-FFF2-40B4-BE49-F238E27FC236}">
                    <a16:creationId xmlns:a16="http://schemas.microsoft.com/office/drawing/2014/main" id="{B503F98A-40EA-E9DA-3231-45EE50E55B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152"/>
                <a:ext cx="843" cy="384"/>
                <a:chOff x="0" y="1152"/>
                <a:chExt cx="843" cy="384"/>
              </a:xfrm>
            </p:grpSpPr>
            <p:sp>
              <p:nvSpPr>
                <p:cNvPr id="51279" name="Rectangle 25">
                  <a:extLst>
                    <a:ext uri="{FF2B5EF4-FFF2-40B4-BE49-F238E27FC236}">
                      <a16:creationId xmlns:a16="http://schemas.microsoft.com/office/drawing/2014/main" id="{92B06374-24C7-8CCF-C0CE-2E2B89410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152"/>
                  <a:ext cx="757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-d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51280" name="Rectangle 26">
                  <a:extLst>
                    <a:ext uri="{FF2B5EF4-FFF2-40B4-BE49-F238E27FC236}">
                      <a16:creationId xmlns:a16="http://schemas.microsoft.com/office/drawing/2014/main" id="{E412078C-0D02-F6E9-C1D4-1AA4E43DE4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84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16" name="Group 27">
                <a:extLst>
                  <a:ext uri="{FF2B5EF4-FFF2-40B4-BE49-F238E27FC236}">
                    <a16:creationId xmlns:a16="http://schemas.microsoft.com/office/drawing/2014/main" id="{4743D04D-46B8-905D-CF72-0A7C099607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3" y="1152"/>
                <a:ext cx="2740" cy="384"/>
                <a:chOff x="843" y="1152"/>
                <a:chExt cx="2740" cy="384"/>
              </a:xfrm>
            </p:grpSpPr>
            <p:sp>
              <p:nvSpPr>
                <p:cNvPr id="51277" name="Rectangle 28">
                  <a:extLst>
                    <a:ext uri="{FF2B5EF4-FFF2-40B4-BE49-F238E27FC236}">
                      <a16:creationId xmlns:a16="http://schemas.microsoft.com/office/drawing/2014/main" id="{5D2F31FE-E8B4-B2FC-D77D-C58D4684CB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6" y="1152"/>
                  <a:ext cx="26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将归档文件和系统文件进行比较。</a:t>
                  </a:r>
                </a:p>
              </p:txBody>
            </p:sp>
            <p:sp>
              <p:nvSpPr>
                <p:cNvPr id="51278" name="Rectangle 29">
                  <a:extLst>
                    <a:ext uri="{FF2B5EF4-FFF2-40B4-BE49-F238E27FC236}">
                      <a16:creationId xmlns:a16="http://schemas.microsoft.com/office/drawing/2014/main" id="{F3725891-8B91-1003-2129-E742E447BE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3" y="1152"/>
                  <a:ext cx="274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17" name="Group 30">
                <a:extLst>
                  <a:ext uri="{FF2B5EF4-FFF2-40B4-BE49-F238E27FC236}">
                    <a16:creationId xmlns:a16="http://schemas.microsoft.com/office/drawing/2014/main" id="{01618350-2E8E-408A-892C-D5185F9F20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536"/>
                <a:ext cx="843" cy="384"/>
                <a:chOff x="0" y="1536"/>
                <a:chExt cx="843" cy="384"/>
              </a:xfrm>
            </p:grpSpPr>
            <p:sp>
              <p:nvSpPr>
                <p:cNvPr id="51275" name="Rectangle 31">
                  <a:extLst>
                    <a:ext uri="{FF2B5EF4-FFF2-40B4-BE49-F238E27FC236}">
                      <a16:creationId xmlns:a16="http://schemas.microsoft.com/office/drawing/2014/main" id="{4CA35650-FF3E-86CC-81B2-947F88C5F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536"/>
                  <a:ext cx="757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--delete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51276" name="Rectangle 32">
                  <a:extLst>
                    <a:ext uri="{FF2B5EF4-FFF2-40B4-BE49-F238E27FC236}">
                      <a16:creationId xmlns:a16="http://schemas.microsoft.com/office/drawing/2014/main" id="{AC9EC704-2E2C-9AD5-1E59-336A691DAA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536"/>
                  <a:ext cx="84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18" name="Group 33">
                <a:extLst>
                  <a:ext uri="{FF2B5EF4-FFF2-40B4-BE49-F238E27FC236}">
                    <a16:creationId xmlns:a16="http://schemas.microsoft.com/office/drawing/2014/main" id="{5777D851-9CED-4AA8-0E12-B1A11B4997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3" y="1536"/>
                <a:ext cx="2740" cy="384"/>
                <a:chOff x="843" y="1536"/>
                <a:chExt cx="2740" cy="384"/>
              </a:xfrm>
            </p:grpSpPr>
            <p:sp>
              <p:nvSpPr>
                <p:cNvPr id="51273" name="Rectangle 34">
                  <a:extLst>
                    <a:ext uri="{FF2B5EF4-FFF2-40B4-BE49-F238E27FC236}">
                      <a16:creationId xmlns:a16="http://schemas.microsoft.com/office/drawing/2014/main" id="{1D415A53-F7D9-D54F-C56A-59A1DFC814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6" y="1536"/>
                  <a:ext cx="26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从归档文件中删除文件。</a:t>
                  </a:r>
                </a:p>
              </p:txBody>
            </p:sp>
            <p:sp>
              <p:nvSpPr>
                <p:cNvPr id="51274" name="Rectangle 35">
                  <a:extLst>
                    <a:ext uri="{FF2B5EF4-FFF2-40B4-BE49-F238E27FC236}">
                      <a16:creationId xmlns:a16="http://schemas.microsoft.com/office/drawing/2014/main" id="{9FECD1DF-0CFA-6E44-476B-77ADB926DC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3" y="1536"/>
                  <a:ext cx="274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19" name="Group 36">
                <a:extLst>
                  <a:ext uri="{FF2B5EF4-FFF2-40B4-BE49-F238E27FC236}">
                    <a16:creationId xmlns:a16="http://schemas.microsoft.com/office/drawing/2014/main" id="{3578BF31-90FE-700D-FB82-F287E34C2F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20"/>
                <a:ext cx="843" cy="384"/>
                <a:chOff x="0" y="1920"/>
                <a:chExt cx="843" cy="384"/>
              </a:xfrm>
            </p:grpSpPr>
            <p:sp>
              <p:nvSpPr>
                <p:cNvPr id="51271" name="Rectangle 37">
                  <a:extLst>
                    <a:ext uri="{FF2B5EF4-FFF2-40B4-BE49-F238E27FC236}">
                      <a16:creationId xmlns:a16="http://schemas.microsoft.com/office/drawing/2014/main" id="{757767F4-CE90-41EB-531A-B7C07633BB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920"/>
                  <a:ext cx="757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-r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51272" name="Rectangle 38">
                  <a:extLst>
                    <a:ext uri="{FF2B5EF4-FFF2-40B4-BE49-F238E27FC236}">
                      <a16:creationId xmlns:a16="http://schemas.microsoft.com/office/drawing/2014/main" id="{9289BE26-F4B4-AE1B-4E78-994096B55C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920"/>
                  <a:ext cx="84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20" name="Group 39">
                <a:extLst>
                  <a:ext uri="{FF2B5EF4-FFF2-40B4-BE49-F238E27FC236}">
                    <a16:creationId xmlns:a16="http://schemas.microsoft.com/office/drawing/2014/main" id="{C6697F15-F719-7201-B154-BFD7DD59B4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3" y="1920"/>
                <a:ext cx="2740" cy="384"/>
                <a:chOff x="843" y="1920"/>
                <a:chExt cx="2740" cy="384"/>
              </a:xfrm>
            </p:grpSpPr>
            <p:sp>
              <p:nvSpPr>
                <p:cNvPr id="51269" name="Rectangle 40">
                  <a:extLst>
                    <a:ext uri="{FF2B5EF4-FFF2-40B4-BE49-F238E27FC236}">
                      <a16:creationId xmlns:a16="http://schemas.microsoft.com/office/drawing/2014/main" id="{895D3407-CB3E-DD38-DBA8-9A36EBC05B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6" y="1920"/>
                  <a:ext cx="26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向归档文件末尾追加文件。</a:t>
                  </a:r>
                </a:p>
              </p:txBody>
            </p:sp>
            <p:sp>
              <p:nvSpPr>
                <p:cNvPr id="51270" name="Rectangle 41">
                  <a:extLst>
                    <a:ext uri="{FF2B5EF4-FFF2-40B4-BE49-F238E27FC236}">
                      <a16:creationId xmlns:a16="http://schemas.microsoft.com/office/drawing/2014/main" id="{BF915A90-3CD2-E63B-99CE-62E82FBF36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3" y="1920"/>
                  <a:ext cx="274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21" name="Group 42">
                <a:extLst>
                  <a:ext uri="{FF2B5EF4-FFF2-40B4-BE49-F238E27FC236}">
                    <a16:creationId xmlns:a16="http://schemas.microsoft.com/office/drawing/2014/main" id="{2A70B6E4-8E99-F1C0-D5AD-B0A568463B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304"/>
                <a:ext cx="843" cy="384"/>
                <a:chOff x="0" y="2304"/>
                <a:chExt cx="843" cy="384"/>
              </a:xfrm>
            </p:grpSpPr>
            <p:sp>
              <p:nvSpPr>
                <p:cNvPr id="51267" name="Rectangle 43">
                  <a:extLst>
                    <a:ext uri="{FF2B5EF4-FFF2-40B4-BE49-F238E27FC236}">
                      <a16:creationId xmlns:a16="http://schemas.microsoft.com/office/drawing/2014/main" id="{3759A4AD-7D13-2CEF-8A19-C17BE2E812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304"/>
                  <a:ext cx="757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-t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51268" name="Rectangle 44">
                  <a:extLst>
                    <a:ext uri="{FF2B5EF4-FFF2-40B4-BE49-F238E27FC236}">
                      <a16:creationId xmlns:a16="http://schemas.microsoft.com/office/drawing/2014/main" id="{232E44DA-7B62-18DB-B261-55B24C3121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304"/>
                  <a:ext cx="84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22" name="Group 45">
                <a:extLst>
                  <a:ext uri="{FF2B5EF4-FFF2-40B4-BE49-F238E27FC236}">
                    <a16:creationId xmlns:a16="http://schemas.microsoft.com/office/drawing/2014/main" id="{165A80C4-8736-BA94-18DE-A7EE504FED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3" y="2304"/>
                <a:ext cx="2740" cy="384"/>
                <a:chOff x="843" y="2304"/>
                <a:chExt cx="2740" cy="384"/>
              </a:xfrm>
            </p:grpSpPr>
            <p:sp>
              <p:nvSpPr>
                <p:cNvPr id="51265" name="Rectangle 46">
                  <a:extLst>
                    <a:ext uri="{FF2B5EF4-FFF2-40B4-BE49-F238E27FC236}">
                      <a16:creationId xmlns:a16="http://schemas.microsoft.com/office/drawing/2014/main" id="{6EE6A0C4-B1AB-B4D6-DE52-0C15915EF1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6" y="2304"/>
                  <a:ext cx="26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对归档文件列目录。</a:t>
                  </a:r>
                </a:p>
              </p:txBody>
            </p:sp>
            <p:sp>
              <p:nvSpPr>
                <p:cNvPr id="51266" name="Rectangle 47">
                  <a:extLst>
                    <a:ext uri="{FF2B5EF4-FFF2-40B4-BE49-F238E27FC236}">
                      <a16:creationId xmlns:a16="http://schemas.microsoft.com/office/drawing/2014/main" id="{2BD636AE-0CC1-D69D-523B-56409D98A5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3" y="2304"/>
                  <a:ext cx="274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23" name="Group 48">
                <a:extLst>
                  <a:ext uri="{FF2B5EF4-FFF2-40B4-BE49-F238E27FC236}">
                    <a16:creationId xmlns:a16="http://schemas.microsoft.com/office/drawing/2014/main" id="{C5484EFE-2147-D4EA-FD57-75ADC0BED4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688"/>
                <a:ext cx="843" cy="384"/>
                <a:chOff x="0" y="2688"/>
                <a:chExt cx="843" cy="384"/>
              </a:xfrm>
            </p:grpSpPr>
            <p:sp>
              <p:nvSpPr>
                <p:cNvPr id="51263" name="Rectangle 49">
                  <a:extLst>
                    <a:ext uri="{FF2B5EF4-FFF2-40B4-BE49-F238E27FC236}">
                      <a16:creationId xmlns:a16="http://schemas.microsoft.com/office/drawing/2014/main" id="{1D314FF8-7AB6-E96A-F341-A65893654C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688"/>
                  <a:ext cx="757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-u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51264" name="Rectangle 50">
                  <a:extLst>
                    <a:ext uri="{FF2B5EF4-FFF2-40B4-BE49-F238E27FC236}">
                      <a16:creationId xmlns:a16="http://schemas.microsoft.com/office/drawing/2014/main" id="{3E93A207-DD5F-A411-8FBC-BF3FF0C743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688"/>
                  <a:ext cx="84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24" name="Group 51">
                <a:extLst>
                  <a:ext uri="{FF2B5EF4-FFF2-40B4-BE49-F238E27FC236}">
                    <a16:creationId xmlns:a16="http://schemas.microsoft.com/office/drawing/2014/main" id="{CACC86F6-30B6-AE44-3D02-8D6CA65140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3" y="2688"/>
                <a:ext cx="2740" cy="384"/>
                <a:chOff x="843" y="2688"/>
                <a:chExt cx="2740" cy="384"/>
              </a:xfrm>
            </p:grpSpPr>
            <p:sp>
              <p:nvSpPr>
                <p:cNvPr id="51261" name="Rectangle 52">
                  <a:extLst>
                    <a:ext uri="{FF2B5EF4-FFF2-40B4-BE49-F238E27FC236}">
                      <a16:creationId xmlns:a16="http://schemas.microsoft.com/office/drawing/2014/main" id="{9AF54CF6-874D-9069-D079-ACBCE53A15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6" y="2688"/>
                  <a:ext cx="26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只追加比归档文件中的文件更新的文件</a:t>
                  </a:r>
                </a:p>
              </p:txBody>
            </p:sp>
            <p:sp>
              <p:nvSpPr>
                <p:cNvPr id="51262" name="Rectangle 53">
                  <a:extLst>
                    <a:ext uri="{FF2B5EF4-FFF2-40B4-BE49-F238E27FC236}">
                      <a16:creationId xmlns:a16="http://schemas.microsoft.com/office/drawing/2014/main" id="{B8CC361B-A911-3953-4BE9-5EA26563E6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3" y="2688"/>
                  <a:ext cx="274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25" name="Group 54">
                <a:extLst>
                  <a:ext uri="{FF2B5EF4-FFF2-40B4-BE49-F238E27FC236}">
                    <a16:creationId xmlns:a16="http://schemas.microsoft.com/office/drawing/2014/main" id="{6B8A4BCD-C335-69B4-C87C-A357ECA23E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072"/>
                <a:ext cx="843" cy="384"/>
                <a:chOff x="0" y="3072"/>
                <a:chExt cx="843" cy="384"/>
              </a:xfrm>
            </p:grpSpPr>
            <p:sp>
              <p:nvSpPr>
                <p:cNvPr id="51259" name="Rectangle 55">
                  <a:extLst>
                    <a:ext uri="{FF2B5EF4-FFF2-40B4-BE49-F238E27FC236}">
                      <a16:creationId xmlns:a16="http://schemas.microsoft.com/office/drawing/2014/main" id="{E156DA62-12D2-CCD2-D62A-16AD36FEF7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072"/>
                  <a:ext cx="757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-x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51260" name="Rectangle 56">
                  <a:extLst>
                    <a:ext uri="{FF2B5EF4-FFF2-40B4-BE49-F238E27FC236}">
                      <a16:creationId xmlns:a16="http://schemas.microsoft.com/office/drawing/2014/main" id="{672FA71F-29A0-5D9D-5B01-4E2D1CF7D7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072"/>
                  <a:ext cx="84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26" name="Group 57">
                <a:extLst>
                  <a:ext uri="{FF2B5EF4-FFF2-40B4-BE49-F238E27FC236}">
                    <a16:creationId xmlns:a16="http://schemas.microsoft.com/office/drawing/2014/main" id="{DC677FA8-52AD-0681-23C1-92F7C4491A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3" y="3072"/>
                <a:ext cx="2740" cy="384"/>
                <a:chOff x="843" y="3072"/>
                <a:chExt cx="2740" cy="384"/>
              </a:xfrm>
            </p:grpSpPr>
            <p:sp>
              <p:nvSpPr>
                <p:cNvPr id="51257" name="Rectangle 58">
                  <a:extLst>
                    <a:ext uri="{FF2B5EF4-FFF2-40B4-BE49-F238E27FC236}">
                      <a16:creationId xmlns:a16="http://schemas.microsoft.com/office/drawing/2014/main" id="{9E08A0B4-8E4D-CB53-420D-2C0959F5B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6" y="3072"/>
                  <a:ext cx="26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从归档文件中解开文件。</a:t>
                  </a:r>
                </a:p>
              </p:txBody>
            </p:sp>
            <p:sp>
              <p:nvSpPr>
                <p:cNvPr id="51258" name="Rectangle 59">
                  <a:extLst>
                    <a:ext uri="{FF2B5EF4-FFF2-40B4-BE49-F238E27FC236}">
                      <a16:creationId xmlns:a16="http://schemas.microsoft.com/office/drawing/2014/main" id="{7A608249-85A2-E6C7-2925-45B24843E3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3" y="3072"/>
                  <a:ext cx="274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27" name="Group 60">
                <a:extLst>
                  <a:ext uri="{FF2B5EF4-FFF2-40B4-BE49-F238E27FC236}">
                    <a16:creationId xmlns:a16="http://schemas.microsoft.com/office/drawing/2014/main" id="{737958B4-ADAE-1540-AC77-693DF59FC3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456"/>
                <a:ext cx="843" cy="384"/>
                <a:chOff x="0" y="3456"/>
                <a:chExt cx="843" cy="384"/>
              </a:xfrm>
            </p:grpSpPr>
            <p:sp>
              <p:nvSpPr>
                <p:cNvPr id="51255" name="Rectangle 61">
                  <a:extLst>
                    <a:ext uri="{FF2B5EF4-FFF2-40B4-BE49-F238E27FC236}">
                      <a16:creationId xmlns:a16="http://schemas.microsoft.com/office/drawing/2014/main" id="{4F390EC5-FCA7-BB66-2B7A-83330CAC45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456"/>
                  <a:ext cx="757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-b N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51256" name="Rectangle 62">
                  <a:extLst>
                    <a:ext uri="{FF2B5EF4-FFF2-40B4-BE49-F238E27FC236}">
                      <a16:creationId xmlns:a16="http://schemas.microsoft.com/office/drawing/2014/main" id="{19982AD5-2714-017A-CF7A-B3032E8A14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456"/>
                  <a:ext cx="84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28" name="Group 63">
                <a:extLst>
                  <a:ext uri="{FF2B5EF4-FFF2-40B4-BE49-F238E27FC236}">
                    <a16:creationId xmlns:a16="http://schemas.microsoft.com/office/drawing/2014/main" id="{0B65F0FC-F284-8FDA-7D36-62F666FB91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3" y="3456"/>
                <a:ext cx="2740" cy="384"/>
                <a:chOff x="843" y="3456"/>
                <a:chExt cx="2740" cy="384"/>
              </a:xfrm>
            </p:grpSpPr>
            <p:sp>
              <p:nvSpPr>
                <p:cNvPr id="51253" name="Rectangle 64">
                  <a:extLst>
                    <a:ext uri="{FF2B5EF4-FFF2-40B4-BE49-F238E27FC236}">
                      <a16:creationId xmlns:a16="http://schemas.microsoft.com/office/drawing/2014/main" id="{BA639069-2FB2-7022-181E-0925A49207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6" y="3456"/>
                  <a:ext cx="26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块的大小为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N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乘以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512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比特。</a:t>
                  </a:r>
                </a:p>
              </p:txBody>
            </p:sp>
            <p:sp>
              <p:nvSpPr>
                <p:cNvPr id="51254" name="Rectangle 65">
                  <a:extLst>
                    <a:ext uri="{FF2B5EF4-FFF2-40B4-BE49-F238E27FC236}">
                      <a16:creationId xmlns:a16="http://schemas.microsoft.com/office/drawing/2014/main" id="{CEB1F1F2-C0D7-4A3D-0D8C-C946351908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3" y="3456"/>
                  <a:ext cx="274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29" name="Group 66">
                <a:extLst>
                  <a:ext uri="{FF2B5EF4-FFF2-40B4-BE49-F238E27FC236}">
                    <a16:creationId xmlns:a16="http://schemas.microsoft.com/office/drawing/2014/main" id="{56129B82-D197-D4AD-8E35-5AE741FCC2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840"/>
                <a:ext cx="843" cy="384"/>
                <a:chOff x="0" y="3840"/>
                <a:chExt cx="843" cy="384"/>
              </a:xfrm>
            </p:grpSpPr>
            <p:sp>
              <p:nvSpPr>
                <p:cNvPr id="51251" name="Rectangle 67">
                  <a:extLst>
                    <a:ext uri="{FF2B5EF4-FFF2-40B4-BE49-F238E27FC236}">
                      <a16:creationId xmlns:a16="http://schemas.microsoft.com/office/drawing/2014/main" id="{80C305F1-1CE9-D21E-57E7-C8D1BA666C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840"/>
                  <a:ext cx="757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-B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51252" name="Rectangle 68">
                  <a:extLst>
                    <a:ext uri="{FF2B5EF4-FFF2-40B4-BE49-F238E27FC236}">
                      <a16:creationId xmlns:a16="http://schemas.microsoft.com/office/drawing/2014/main" id="{047C117A-BE2D-A1BC-0DEE-400C48B282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840"/>
                  <a:ext cx="84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30" name="Group 69">
                <a:extLst>
                  <a:ext uri="{FF2B5EF4-FFF2-40B4-BE49-F238E27FC236}">
                    <a16:creationId xmlns:a16="http://schemas.microsoft.com/office/drawing/2014/main" id="{0C6E444E-6FE7-C85E-A973-7D806AB05F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3" y="3840"/>
                <a:ext cx="2740" cy="384"/>
                <a:chOff x="843" y="3840"/>
                <a:chExt cx="2740" cy="384"/>
              </a:xfrm>
            </p:grpSpPr>
            <p:sp>
              <p:nvSpPr>
                <p:cNvPr id="51249" name="Rectangle 70">
                  <a:extLst>
                    <a:ext uri="{FF2B5EF4-FFF2-40B4-BE49-F238E27FC236}">
                      <a16:creationId xmlns:a16="http://schemas.microsoft.com/office/drawing/2014/main" id="{143A53FC-012F-52FF-1DBB-6AA09113CA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6" y="3840"/>
                  <a:ext cx="26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为兼容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BSD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而设</a:t>
                  </a:r>
                </a:p>
              </p:txBody>
            </p:sp>
            <p:sp>
              <p:nvSpPr>
                <p:cNvPr id="51250" name="Rectangle 71">
                  <a:extLst>
                    <a:ext uri="{FF2B5EF4-FFF2-40B4-BE49-F238E27FC236}">
                      <a16:creationId xmlns:a16="http://schemas.microsoft.com/office/drawing/2014/main" id="{A53C1067-762B-CBFE-97E0-130307342E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3" y="3840"/>
                  <a:ext cx="274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31" name="Group 72">
                <a:extLst>
                  <a:ext uri="{FF2B5EF4-FFF2-40B4-BE49-F238E27FC236}">
                    <a16:creationId xmlns:a16="http://schemas.microsoft.com/office/drawing/2014/main" id="{DDC42FCC-9311-9F3B-F540-FED70CEE87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224"/>
                <a:ext cx="843" cy="384"/>
                <a:chOff x="0" y="4224"/>
                <a:chExt cx="843" cy="384"/>
              </a:xfrm>
            </p:grpSpPr>
            <p:sp>
              <p:nvSpPr>
                <p:cNvPr id="51247" name="Rectangle 73">
                  <a:extLst>
                    <a:ext uri="{FF2B5EF4-FFF2-40B4-BE49-F238E27FC236}">
                      <a16:creationId xmlns:a16="http://schemas.microsoft.com/office/drawing/2014/main" id="{841DEC4C-F732-C6F0-7359-0E23445A60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4224"/>
                  <a:ext cx="757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-C DIR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51248" name="Rectangle 74">
                  <a:extLst>
                    <a:ext uri="{FF2B5EF4-FFF2-40B4-BE49-F238E27FC236}">
                      <a16:creationId xmlns:a16="http://schemas.microsoft.com/office/drawing/2014/main" id="{772612EE-4040-5A65-8969-F8DDD29F1B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224"/>
                  <a:ext cx="84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32" name="Group 75">
                <a:extLst>
                  <a:ext uri="{FF2B5EF4-FFF2-40B4-BE49-F238E27FC236}">
                    <a16:creationId xmlns:a16="http://schemas.microsoft.com/office/drawing/2014/main" id="{2CB7D065-EFE8-72D8-713F-A689FA9771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3" y="4224"/>
                <a:ext cx="2740" cy="384"/>
                <a:chOff x="843" y="4224"/>
                <a:chExt cx="2740" cy="384"/>
              </a:xfrm>
            </p:grpSpPr>
            <p:sp>
              <p:nvSpPr>
                <p:cNvPr id="51245" name="Rectangle 76">
                  <a:extLst>
                    <a:ext uri="{FF2B5EF4-FFF2-40B4-BE49-F238E27FC236}">
                      <a16:creationId xmlns:a16="http://schemas.microsoft.com/office/drawing/2014/main" id="{65C3FB76-6727-D07E-C570-5F57015DC6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6" y="4224"/>
                  <a:ext cx="26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解包时将目录名改为</a:t>
                  </a:r>
                  <a:r>
                    <a:rPr lang="en-US" altLang="zh-CN" sz="1600">
                      <a:latin typeface="黑体" panose="02010609060101010101" pitchFamily="49" charset="-122"/>
                    </a:rPr>
                    <a:t>DIR</a:t>
                  </a:r>
                  <a:r>
                    <a:rPr lang="zh-CN" altLang="en-US" sz="1600">
                      <a:latin typeface="黑体" panose="02010609060101010101" pitchFamily="49" charset="-122"/>
                    </a:rPr>
                    <a:t>。</a:t>
                  </a:r>
                </a:p>
              </p:txBody>
            </p:sp>
            <p:sp>
              <p:nvSpPr>
                <p:cNvPr id="51246" name="Rectangle 77">
                  <a:extLst>
                    <a:ext uri="{FF2B5EF4-FFF2-40B4-BE49-F238E27FC236}">
                      <a16:creationId xmlns:a16="http://schemas.microsoft.com/office/drawing/2014/main" id="{6EC30A12-FABC-9C0C-EE97-432D5DFDEC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3" y="4224"/>
                  <a:ext cx="274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33" name="Group 78">
                <a:extLst>
                  <a:ext uri="{FF2B5EF4-FFF2-40B4-BE49-F238E27FC236}">
                    <a16:creationId xmlns:a16="http://schemas.microsoft.com/office/drawing/2014/main" id="{CC767174-05AB-4105-A041-CFB49DC9E7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608"/>
                <a:ext cx="843" cy="384"/>
                <a:chOff x="0" y="4608"/>
                <a:chExt cx="843" cy="384"/>
              </a:xfrm>
            </p:grpSpPr>
            <p:sp>
              <p:nvSpPr>
                <p:cNvPr id="51243" name="Rectangle 79">
                  <a:extLst>
                    <a:ext uri="{FF2B5EF4-FFF2-40B4-BE49-F238E27FC236}">
                      <a16:creationId xmlns:a16="http://schemas.microsoft.com/office/drawing/2014/main" id="{7BEE7006-5155-1206-D6C1-6ACB61598F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4608"/>
                  <a:ext cx="757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--checkpoint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51244" name="Rectangle 80">
                  <a:extLst>
                    <a:ext uri="{FF2B5EF4-FFF2-40B4-BE49-F238E27FC236}">
                      <a16:creationId xmlns:a16="http://schemas.microsoft.com/office/drawing/2014/main" id="{64B6CF48-D771-024B-52B4-DE974F2137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608"/>
                  <a:ext cx="84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34" name="Group 81">
                <a:extLst>
                  <a:ext uri="{FF2B5EF4-FFF2-40B4-BE49-F238E27FC236}">
                    <a16:creationId xmlns:a16="http://schemas.microsoft.com/office/drawing/2014/main" id="{2352FD7F-4AE0-0E0E-4A37-A58458F6EE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3" y="4608"/>
                <a:ext cx="2740" cy="384"/>
                <a:chOff x="843" y="4608"/>
                <a:chExt cx="2740" cy="384"/>
              </a:xfrm>
            </p:grpSpPr>
            <p:sp>
              <p:nvSpPr>
                <p:cNvPr id="51241" name="Rectangle 82">
                  <a:extLst>
                    <a:ext uri="{FF2B5EF4-FFF2-40B4-BE49-F238E27FC236}">
                      <a16:creationId xmlns:a16="http://schemas.microsoft.com/office/drawing/2014/main" id="{7BA52AD5-5FDD-DCBA-1E6D-9A92829EBE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6" y="4608"/>
                  <a:ext cx="26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在读归档文件时输出文件名。</a:t>
                  </a:r>
                </a:p>
              </p:txBody>
            </p:sp>
            <p:sp>
              <p:nvSpPr>
                <p:cNvPr id="51242" name="Rectangle 83">
                  <a:extLst>
                    <a:ext uri="{FF2B5EF4-FFF2-40B4-BE49-F238E27FC236}">
                      <a16:creationId xmlns:a16="http://schemas.microsoft.com/office/drawing/2014/main" id="{E0EC064C-F5F1-4DE9-C468-F79B958F4C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3" y="4608"/>
                  <a:ext cx="274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35" name="Group 84">
                <a:extLst>
                  <a:ext uri="{FF2B5EF4-FFF2-40B4-BE49-F238E27FC236}">
                    <a16:creationId xmlns:a16="http://schemas.microsoft.com/office/drawing/2014/main" id="{BBAD3776-3C85-D69F-CB3A-D1F637B3C9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992"/>
                <a:ext cx="843" cy="384"/>
                <a:chOff x="0" y="4992"/>
                <a:chExt cx="843" cy="384"/>
              </a:xfrm>
            </p:grpSpPr>
            <p:sp>
              <p:nvSpPr>
                <p:cNvPr id="51239" name="Rectangle 85">
                  <a:extLst>
                    <a:ext uri="{FF2B5EF4-FFF2-40B4-BE49-F238E27FC236}">
                      <a16:creationId xmlns:a16="http://schemas.microsoft.com/office/drawing/2014/main" id="{ECA3EAC2-2AAC-BBC4-AD4C-3FD366374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4992"/>
                  <a:ext cx="757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黑体" panose="02010609060101010101" pitchFamily="49" charset="-122"/>
                    </a:rPr>
                    <a:t>-v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51240" name="Rectangle 86">
                  <a:extLst>
                    <a:ext uri="{FF2B5EF4-FFF2-40B4-BE49-F238E27FC236}">
                      <a16:creationId xmlns:a16="http://schemas.microsoft.com/office/drawing/2014/main" id="{9FB53EBD-1D5A-663D-AB5E-D1F7A18E83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992"/>
                  <a:ext cx="84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1236" name="Group 87">
                <a:extLst>
                  <a:ext uri="{FF2B5EF4-FFF2-40B4-BE49-F238E27FC236}">
                    <a16:creationId xmlns:a16="http://schemas.microsoft.com/office/drawing/2014/main" id="{6C01AA67-2ADD-00D0-F554-212681C8E0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3" y="4992"/>
                <a:ext cx="2740" cy="384"/>
                <a:chOff x="843" y="4992"/>
                <a:chExt cx="2740" cy="384"/>
              </a:xfrm>
            </p:grpSpPr>
            <p:sp>
              <p:nvSpPr>
                <p:cNvPr id="51237" name="Rectangle 88">
                  <a:extLst>
                    <a:ext uri="{FF2B5EF4-FFF2-40B4-BE49-F238E27FC236}">
                      <a16:creationId xmlns:a16="http://schemas.microsoft.com/office/drawing/2014/main" id="{AE7879BD-1316-7323-9DD7-F0EEF2EAC4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6" y="4992"/>
                  <a:ext cx="26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600">
                      <a:latin typeface="黑体" panose="02010609060101010101" pitchFamily="49" charset="-122"/>
                    </a:rPr>
                    <a:t>处理时显示文件名</a:t>
                  </a:r>
                </a:p>
              </p:txBody>
            </p:sp>
            <p:sp>
              <p:nvSpPr>
                <p:cNvPr id="51238" name="Rectangle 89">
                  <a:extLst>
                    <a:ext uri="{FF2B5EF4-FFF2-40B4-BE49-F238E27FC236}">
                      <a16:creationId xmlns:a16="http://schemas.microsoft.com/office/drawing/2014/main" id="{0F04E15C-E8B9-102C-0621-2814B08FE8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3" y="4992"/>
                  <a:ext cx="274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panose="05000000000000000000" pitchFamily="2" charset="2"/>
                    <a:buNone/>
                  </a:pPr>
                  <a:endParaRPr lang="zh-CN" altLang="en-US" sz="1800"/>
                </a:p>
              </p:txBody>
            </p:sp>
          </p:grpSp>
        </p:grpSp>
        <p:sp>
          <p:nvSpPr>
            <p:cNvPr id="51208" name="Rectangle 90">
              <a:extLst>
                <a:ext uri="{FF2B5EF4-FFF2-40B4-BE49-F238E27FC236}">
                  <a16:creationId xmlns:a16="http://schemas.microsoft.com/office/drawing/2014/main" id="{B7499CA3-A71B-9616-8902-BF5841CDE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3589" cy="5382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Font typeface="Wingdings" panose="05000000000000000000" pitchFamily="2" charset="2"/>
                <a:buNone/>
              </a:pPr>
              <a:endParaRPr lang="zh-CN" altLang="en-US" sz="1800"/>
            </a:p>
          </p:txBody>
        </p:sp>
      </p:grpSp>
      <p:sp>
        <p:nvSpPr>
          <p:cNvPr id="51205" name="灯片编号占位符 1">
            <a:extLst>
              <a:ext uri="{FF2B5EF4-FFF2-40B4-BE49-F238E27FC236}">
                <a16:creationId xmlns:a16="http://schemas.microsoft.com/office/drawing/2014/main" id="{C359C544-4A97-0721-A7D1-119EE7C2E42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223C49-B61C-4201-BFFD-065425B0D692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DC614D-E4C6-9DFA-119F-6B9B062B4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88914"/>
            <a:ext cx="7239000" cy="658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97EB5949-675A-C4D0-5BC3-E5914CB00D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gzip</a:t>
            </a:r>
            <a:r>
              <a:rPr lang="zh-CN" altLang="en-US"/>
              <a:t>、</a:t>
            </a:r>
            <a:r>
              <a:rPr lang="en-US" altLang="zh-CN"/>
              <a:t>gunzip</a:t>
            </a:r>
            <a:r>
              <a:rPr lang="zh-CN" altLang="en-US"/>
              <a:t>命令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183A8BB3-4F1E-4505-1BBD-E80F7BC6BE1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9176" y="1539876"/>
            <a:ext cx="7046913" cy="145732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gzip</a:t>
            </a:r>
            <a:r>
              <a:rPr lang="zh-CN" altLang="en-US" sz="2000"/>
              <a:t>语法：</a:t>
            </a:r>
            <a:r>
              <a:rPr lang="en-US" altLang="zh-CN" sz="2000"/>
              <a:t>gzip [</a:t>
            </a:r>
            <a:r>
              <a:rPr lang="zh-CN" altLang="en-US" sz="2000"/>
              <a:t>参数选项</a:t>
            </a:r>
            <a:r>
              <a:rPr lang="en-US" altLang="zh-CN" sz="2000"/>
              <a:t>] </a:t>
            </a:r>
            <a:r>
              <a:rPr lang="zh-CN" altLang="en-US" sz="2000"/>
              <a:t>文件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/>
              <a:t>说明：压缩单个文件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0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gunzip</a:t>
            </a:r>
            <a:r>
              <a:rPr lang="zh-CN" altLang="en-US" sz="2000"/>
              <a:t>命令：解压缩</a:t>
            </a:r>
            <a:r>
              <a:rPr lang="en-US" altLang="zh-CN" sz="2000"/>
              <a:t>.gz</a:t>
            </a:r>
            <a:r>
              <a:rPr lang="zh-CN" altLang="en-US" sz="2000"/>
              <a:t>文件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0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000"/>
          </a:p>
        </p:txBody>
      </p:sp>
      <p:graphicFrame>
        <p:nvGraphicFramePr>
          <p:cNvPr id="327710" name="Group 30">
            <a:extLst>
              <a:ext uri="{FF2B5EF4-FFF2-40B4-BE49-F238E27FC236}">
                <a16:creationId xmlns:a16="http://schemas.microsoft.com/office/drawing/2014/main" id="{C631B5BC-57A6-D4C4-DEC6-51A70DB836A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351089" y="3357564"/>
          <a:ext cx="7566025" cy="2130427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49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选项</a:t>
                      </a: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选项说明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25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-v</a:t>
                      </a: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显示压缩的比率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25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-l</a:t>
                      </a: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查看压缩文件的信息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25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-d</a:t>
                      </a: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解压缩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245" name="灯片编号占位符 1">
            <a:extLst>
              <a:ext uri="{FF2B5EF4-FFF2-40B4-BE49-F238E27FC236}">
                <a16:creationId xmlns:a16="http://schemas.microsoft.com/office/drawing/2014/main" id="{684BAB3A-D5DD-98BB-29BB-D9C09FB5409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D242215-86A6-45DF-9EF0-9491458C1B98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A32530-E997-8E6B-85ED-A23B4ED47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2190750"/>
            <a:ext cx="8083550" cy="383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1A566A8C-98B9-DAED-0FD9-FE9BA8DB42D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      bzip2</a:t>
            </a:r>
            <a:r>
              <a:rPr lang="zh-CN" altLang="en-US" dirty="0"/>
              <a:t>、</a:t>
            </a:r>
            <a:r>
              <a:rPr lang="en-US" altLang="zh-CN" dirty="0"/>
              <a:t>bunzip2</a:t>
            </a:r>
            <a:r>
              <a:rPr lang="zh-CN" altLang="en-US" dirty="0"/>
              <a:t>命令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7ED0F18F-B05D-D0A5-0943-A132C6F9C0D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2"/>
                </a:solidFill>
              </a:rPr>
              <a:t>bzip2</a:t>
            </a:r>
            <a:r>
              <a:rPr lang="zh-CN" altLang="en-US" sz="2000"/>
              <a:t>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/>
              <a:t>语法：</a:t>
            </a:r>
            <a:r>
              <a:rPr lang="en-US" altLang="zh-CN" sz="2000"/>
              <a:t>bzip2 [options] [files]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/>
              <a:t>说明：压缩一个或多个文件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/>
              <a:t>例</a:t>
            </a:r>
            <a:r>
              <a:rPr lang="en-US" altLang="zh-CN" sz="2000"/>
              <a:t>1</a:t>
            </a:r>
            <a:r>
              <a:rPr lang="zh-CN" altLang="en-US" sz="2000"/>
              <a:t>：</a:t>
            </a:r>
            <a:r>
              <a:rPr lang="en-US" altLang="zh-CN" sz="2000"/>
              <a:t>bzip2 test </a:t>
            </a:r>
            <a:r>
              <a:rPr lang="zh-CN" altLang="en-US" sz="2000"/>
              <a:t>把</a:t>
            </a:r>
            <a:r>
              <a:rPr lang="en-US" altLang="zh-CN" sz="2000"/>
              <a:t>test</a:t>
            </a:r>
            <a:r>
              <a:rPr lang="zh-CN" altLang="en-US" sz="2000"/>
              <a:t>文件压缩成</a:t>
            </a:r>
            <a:r>
              <a:rPr lang="en-US" altLang="zh-CN" sz="2000"/>
              <a:t>test.bz2</a:t>
            </a:r>
            <a:r>
              <a:rPr lang="zh-CN" altLang="en-US" sz="2000"/>
              <a:t>替代原来的</a:t>
            </a:r>
            <a:r>
              <a:rPr lang="en-US" altLang="zh-CN" sz="2000"/>
              <a:t>test</a:t>
            </a:r>
            <a:r>
              <a:rPr lang="zh-CN" altLang="en-US" sz="2000"/>
              <a:t>文件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/>
              <a:t>例</a:t>
            </a:r>
            <a:r>
              <a:rPr lang="en-US" altLang="zh-CN" sz="2000"/>
              <a:t>2</a:t>
            </a:r>
            <a:r>
              <a:rPr lang="zh-CN" altLang="en-US" sz="2000"/>
              <a:t>：</a:t>
            </a:r>
            <a:r>
              <a:rPr lang="en-US" altLang="zh-CN" sz="2000"/>
              <a:t>bzip2 </a:t>
            </a:r>
            <a:r>
              <a:rPr lang="en-US" altLang="zh-CN" sz="2000">
                <a:latin typeface="Times New Roman" panose="02020603050405020304" pitchFamily="18" charset="0"/>
              </a:rPr>
              <a:t>–</a:t>
            </a:r>
            <a:r>
              <a:rPr lang="en-US" altLang="zh-CN" sz="2000"/>
              <a:t>k test   </a:t>
            </a:r>
            <a:r>
              <a:rPr lang="zh-CN" altLang="en-US" sz="2000"/>
              <a:t>保留原来的文件</a:t>
            </a:r>
            <a:r>
              <a:rPr lang="en-US" altLang="zh-CN" sz="2000"/>
              <a:t>test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/>
              <a:t>例</a:t>
            </a:r>
            <a:r>
              <a:rPr lang="en-US" altLang="zh-CN" sz="2000"/>
              <a:t>3</a:t>
            </a:r>
            <a:r>
              <a:rPr lang="zh-CN" altLang="en-US" sz="2000"/>
              <a:t>：</a:t>
            </a:r>
            <a:r>
              <a:rPr lang="en-US" altLang="zh-CN" sz="2000"/>
              <a:t>bzip2 </a:t>
            </a:r>
            <a:r>
              <a:rPr lang="en-US" altLang="zh-CN" sz="2000">
                <a:latin typeface="Times New Roman" panose="02020603050405020304" pitchFamily="18" charset="0"/>
              </a:rPr>
              <a:t>–</a:t>
            </a:r>
            <a:r>
              <a:rPr lang="en-US" altLang="zh-CN" sz="2000"/>
              <a:t>d test.bz2 </a:t>
            </a:r>
            <a:r>
              <a:rPr lang="zh-CN" altLang="en-US" sz="2000"/>
              <a:t>解压缩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/>
              <a:t>例</a:t>
            </a:r>
            <a:r>
              <a:rPr lang="en-US" altLang="zh-CN" sz="2000"/>
              <a:t>4</a:t>
            </a:r>
            <a:r>
              <a:rPr lang="zh-CN" altLang="en-US" sz="2000"/>
              <a:t>：</a:t>
            </a:r>
            <a:r>
              <a:rPr lang="en-US" altLang="zh-CN" sz="2000"/>
              <a:t>bzip2recover test.bz2  </a:t>
            </a:r>
            <a:r>
              <a:rPr lang="zh-CN" altLang="en-US" sz="2000"/>
              <a:t>修复损坏的</a:t>
            </a:r>
            <a:r>
              <a:rPr lang="en-US" altLang="zh-CN" sz="2000"/>
              <a:t>.bz2</a:t>
            </a:r>
            <a:r>
              <a:rPr lang="zh-CN" altLang="en-US" sz="2000"/>
              <a:t>文件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0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2"/>
                </a:solidFill>
              </a:rPr>
              <a:t>bunzip2</a:t>
            </a:r>
            <a:r>
              <a:rPr lang="zh-CN" altLang="en-US" sz="2000"/>
              <a:t>命令：解压缩</a:t>
            </a:r>
            <a:r>
              <a:rPr lang="en-US" altLang="zh-CN" sz="2000"/>
              <a:t>.bz2</a:t>
            </a:r>
            <a:r>
              <a:rPr lang="zh-CN" altLang="en-US" sz="2000"/>
              <a:t>文件</a:t>
            </a:r>
          </a:p>
        </p:txBody>
      </p:sp>
      <p:sp>
        <p:nvSpPr>
          <p:cNvPr id="53252" name="灯片编号占位符 1">
            <a:extLst>
              <a:ext uri="{FF2B5EF4-FFF2-40B4-BE49-F238E27FC236}">
                <a16:creationId xmlns:a16="http://schemas.microsoft.com/office/drawing/2014/main" id="{DC37105C-2858-40A0-8954-5D765D27B3C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63DC06-107B-4217-8CA2-B173D56056FA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2D04FC-0971-E87D-92AE-620DFC12E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2636839"/>
            <a:ext cx="7489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81C20850-A1FB-F880-6B19-EAEA13E004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Compress</a:t>
            </a:r>
            <a:r>
              <a:rPr lang="zh-CN" altLang="en-US"/>
              <a:t>、</a:t>
            </a:r>
            <a:r>
              <a:rPr lang="en-US" altLang="zh-CN"/>
              <a:t>uncompress</a:t>
            </a:r>
            <a:r>
              <a:rPr lang="zh-CN" altLang="en-US"/>
              <a:t>命令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F22F02CE-12DF-783B-70BC-5DA9CA59E02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9175" y="1539876"/>
            <a:ext cx="7335838" cy="10255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语法：</a:t>
            </a:r>
            <a:r>
              <a:rPr lang="en-US" altLang="zh-CN" sz="2400"/>
              <a:t>compress [</a:t>
            </a:r>
            <a:r>
              <a:rPr lang="zh-CN" altLang="en-US" sz="2400"/>
              <a:t>参数选项</a:t>
            </a:r>
            <a:r>
              <a:rPr lang="en-US" altLang="zh-CN" sz="2400"/>
              <a:t>] </a:t>
            </a:r>
            <a:r>
              <a:rPr lang="zh-CN" altLang="en-US" sz="2400"/>
              <a:t>文件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         </a:t>
            </a:r>
            <a:r>
              <a:rPr lang="en-US" altLang="zh-CN" sz="2400"/>
              <a:t>uncompress [</a:t>
            </a:r>
            <a:r>
              <a:rPr lang="zh-CN" altLang="en-US" sz="2400"/>
              <a:t>参数选项</a:t>
            </a:r>
            <a:r>
              <a:rPr lang="en-US" altLang="zh-CN" sz="2400"/>
              <a:t>] </a:t>
            </a:r>
            <a:r>
              <a:rPr lang="zh-CN" altLang="en-US" sz="2400"/>
              <a:t>文件</a:t>
            </a:r>
            <a:r>
              <a:rPr lang="en-US" altLang="zh-CN" sz="2400"/>
              <a:t>.Z</a:t>
            </a:r>
          </a:p>
        </p:txBody>
      </p:sp>
      <p:graphicFrame>
        <p:nvGraphicFramePr>
          <p:cNvPr id="331801" name="Group 25">
            <a:extLst>
              <a:ext uri="{FF2B5EF4-FFF2-40B4-BE49-F238E27FC236}">
                <a16:creationId xmlns:a16="http://schemas.microsoft.com/office/drawing/2014/main" id="{27C6AEC3-B8ED-23CE-336A-A1E71C8C914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279650" y="2781300"/>
          <a:ext cx="7710488" cy="2435226"/>
        </p:xfrm>
        <a:graphic>
          <a:graphicData uri="http://schemas.openxmlformats.org/drawingml/2006/table">
            <a:tbl>
              <a:tblPr/>
              <a:tblGrid>
                <a:gridCol w="172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7700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选项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选项说明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900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-f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指定文件名，一般使用时可省略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313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-v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显示压缩过程信息及压缩比率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313"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-b 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buSzPct val="50000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N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的范围时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9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～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16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，控制压缩比率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293" name="灯片编号占位符 1">
            <a:extLst>
              <a:ext uri="{FF2B5EF4-FFF2-40B4-BE49-F238E27FC236}">
                <a16:creationId xmlns:a16="http://schemas.microsoft.com/office/drawing/2014/main" id="{5E6A2BFB-863A-D0D4-CBBD-B52D363147F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4326AF5-B083-44E9-B436-C90E6E4B9CE2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5FE507-785C-09FD-28B3-C67C77E8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6" y="2505075"/>
            <a:ext cx="7770813" cy="281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60DD53FC-590D-EB3F-0626-204EC5E4128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28800" y="304800"/>
            <a:ext cx="8610600" cy="7620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zh-CN">
                <a:latin typeface="黑体" panose="02010609060101010101" pitchFamily="49" charset="-122"/>
              </a:rPr>
              <a:t>reboot</a:t>
            </a:r>
            <a:r>
              <a:rPr lang="zh-CN" altLang="en-US">
                <a:latin typeface="黑体" panose="02010609060101010101" pitchFamily="49" charset="-122"/>
              </a:rPr>
              <a:t>、</a:t>
            </a:r>
            <a:r>
              <a:rPr lang="en-US" altLang="zh-CN">
                <a:latin typeface="黑体" panose="02010609060101010101" pitchFamily="49" charset="-122"/>
              </a:rPr>
              <a:t>halt</a:t>
            </a:r>
            <a:r>
              <a:rPr lang="zh-CN" altLang="en-US">
                <a:latin typeface="黑体" panose="02010609060101010101" pitchFamily="49" charset="-122"/>
              </a:rPr>
              <a:t>、</a:t>
            </a:r>
            <a:r>
              <a:rPr lang="en-US" altLang="zh-CN">
                <a:latin typeface="黑体" panose="02010609060101010101" pitchFamily="49" charset="-122"/>
              </a:rPr>
              <a:t>shutdown</a:t>
            </a:r>
            <a:r>
              <a:rPr lang="zh-CN" altLang="en-US">
                <a:latin typeface="黑体" panose="02010609060101010101" pitchFamily="49" charset="-122"/>
              </a:rPr>
              <a:t>、</a:t>
            </a:r>
            <a:r>
              <a:rPr lang="en-US" altLang="zh-CN">
                <a:latin typeface="黑体" panose="02010609060101010101" pitchFamily="49" charset="-122"/>
              </a:rPr>
              <a:t>init</a:t>
            </a:r>
            <a:r>
              <a:rPr lang="zh-CN" altLang="en-US"/>
              <a:t>命令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A404E36C-5006-AD87-83F1-0B113EC56B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90800" y="1279526"/>
            <a:ext cx="7467600" cy="4886325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chemeClr val="tx2"/>
                </a:solidFill>
                <a:latin typeface="黑体" panose="02010609060101010101" pitchFamily="49" charset="-122"/>
              </a:rPr>
              <a:t>shutdown</a:t>
            </a:r>
            <a:r>
              <a:rPr lang="zh-CN" altLang="en-US" sz="2000" b="1" dirty="0">
                <a:solidFill>
                  <a:schemeClr val="tx2"/>
                </a:solidFill>
                <a:latin typeface="黑体" panose="02010609060101010101" pitchFamily="49" charset="-122"/>
              </a:rPr>
              <a:t>：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黑体" panose="02010609060101010101" pitchFamily="49" charset="-122"/>
              </a:rPr>
              <a:t>语法：</a:t>
            </a:r>
            <a:r>
              <a:rPr lang="en-US" altLang="zh-CN" sz="2000" dirty="0">
                <a:latin typeface="黑体" panose="02010609060101010101" pitchFamily="49" charset="-122"/>
              </a:rPr>
              <a:t>shutdown [</a:t>
            </a:r>
            <a:r>
              <a:rPr lang="zh-CN" altLang="en-US" sz="2000" dirty="0">
                <a:latin typeface="黑体" panose="02010609060101010101" pitchFamily="49" charset="-122"/>
              </a:rPr>
              <a:t>参数选项</a:t>
            </a:r>
            <a:r>
              <a:rPr lang="en-US" altLang="zh-CN" sz="2000" dirty="0">
                <a:latin typeface="黑体" panose="02010609060101010101" pitchFamily="49" charset="-122"/>
              </a:rPr>
              <a:t>] [</a:t>
            </a:r>
            <a:r>
              <a:rPr lang="zh-CN" altLang="en-US" sz="2000" dirty="0">
                <a:latin typeface="黑体" panose="02010609060101010101" pitchFamily="49" charset="-122"/>
              </a:rPr>
              <a:t>时间</a:t>
            </a:r>
            <a:r>
              <a:rPr lang="en-US" altLang="zh-CN" sz="2000" dirty="0">
                <a:latin typeface="黑体" panose="02010609060101010101" pitchFamily="49" charset="-122"/>
              </a:rPr>
              <a:t>] [</a:t>
            </a:r>
            <a:r>
              <a:rPr lang="zh-CN" altLang="en-US" sz="2000" dirty="0">
                <a:latin typeface="黑体" panose="02010609060101010101" pitchFamily="49" charset="-122"/>
              </a:rPr>
              <a:t>警告信息</a:t>
            </a:r>
            <a:r>
              <a:rPr lang="en-US" altLang="zh-CN" sz="2000" dirty="0">
                <a:latin typeface="黑体" panose="02010609060101010101" pitchFamily="49" charset="-122"/>
              </a:rPr>
              <a:t>]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黑体" panose="02010609060101010101" pitchFamily="49" charset="-122"/>
              </a:rPr>
              <a:t>说明：</a:t>
            </a:r>
            <a:r>
              <a:rPr lang="en-US" altLang="zh-CN" sz="2000" dirty="0">
                <a:latin typeface="黑体" panose="02010609060101010101" pitchFamily="49" charset="-122"/>
              </a:rPr>
              <a:t>shutdown</a:t>
            </a:r>
            <a:r>
              <a:rPr lang="zh-CN" altLang="en-US" sz="2000" dirty="0">
                <a:latin typeface="黑体" panose="02010609060101010101" pitchFamily="49" charset="-122"/>
              </a:rPr>
              <a:t>会安全地将系统关机，该命令只能由超级用户使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黑体" panose="02010609060101010101" pitchFamily="49" charset="-122"/>
              </a:rPr>
              <a:t>      用。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chemeClr val="tx2"/>
                </a:solidFill>
                <a:latin typeface="黑体" panose="02010609060101010101" pitchFamily="49" charset="-122"/>
              </a:rPr>
              <a:t>reboot: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黑体" panose="02010609060101010101" pitchFamily="49" charset="-122"/>
              </a:rPr>
              <a:t>语法：</a:t>
            </a:r>
            <a:r>
              <a:rPr lang="en-US" altLang="zh-CN" sz="2000" dirty="0">
                <a:latin typeface="黑体" panose="02010609060101010101" pitchFamily="49" charset="-122"/>
              </a:rPr>
              <a:t>reboot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黑体" panose="02010609060101010101" pitchFamily="49" charset="-122"/>
              </a:rPr>
              <a:t>说明：终止系统并重新引导系统。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chemeClr val="tx2"/>
                </a:solidFill>
                <a:latin typeface="黑体" panose="02010609060101010101" pitchFamily="49" charset="-122"/>
              </a:rPr>
              <a:t>halt: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黑体" panose="02010609060101010101" pitchFamily="49" charset="-122"/>
              </a:rPr>
              <a:t>语法：</a:t>
            </a:r>
            <a:r>
              <a:rPr lang="en-US" altLang="zh-CN" sz="2000" dirty="0">
                <a:latin typeface="黑体" panose="02010609060101010101" pitchFamily="49" charset="-122"/>
              </a:rPr>
              <a:t>halt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黑体" panose="02010609060101010101" pitchFamily="49" charset="-122"/>
              </a:rPr>
              <a:t>说明：停机命令</a:t>
            </a:r>
            <a:endParaRPr lang="zh-CN" altLang="en-US" sz="2000" b="1" dirty="0">
              <a:solidFill>
                <a:schemeClr val="tx2"/>
              </a:solidFill>
              <a:latin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err="1">
                <a:solidFill>
                  <a:schemeClr val="tx2"/>
                </a:solidFill>
                <a:latin typeface="黑体" panose="02010609060101010101" pitchFamily="49" charset="-122"/>
              </a:rPr>
              <a:t>init</a:t>
            </a:r>
            <a:r>
              <a:rPr lang="zh-CN" altLang="en-US" sz="2000" dirty="0">
                <a:solidFill>
                  <a:schemeClr val="tx2"/>
                </a:solidFill>
                <a:latin typeface="黑体" panose="02010609060101010101" pitchFamily="49" charset="-122"/>
              </a:rPr>
              <a:t>：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黑体" panose="02010609060101010101" pitchFamily="49" charset="-122"/>
              </a:rPr>
              <a:t>语法：</a:t>
            </a:r>
            <a:r>
              <a:rPr lang="en-US" altLang="zh-CN" sz="2000" dirty="0" err="1">
                <a:latin typeface="黑体" panose="02010609060101010101" pitchFamily="49" charset="-122"/>
              </a:rPr>
              <a:t>init</a:t>
            </a:r>
            <a:r>
              <a:rPr lang="en-US" altLang="zh-CN" sz="2000" dirty="0">
                <a:latin typeface="黑体" panose="02010609060101010101" pitchFamily="49" charset="-122"/>
              </a:rPr>
              <a:t> </a:t>
            </a:r>
            <a:r>
              <a:rPr lang="zh-CN" altLang="en-US" sz="2000" dirty="0">
                <a:latin typeface="黑体" panose="02010609060101010101" pitchFamily="49" charset="-122"/>
              </a:rPr>
              <a:t>运行级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黑体" panose="02010609060101010101" pitchFamily="49" charset="-122"/>
              </a:rPr>
              <a:t>说明：改变运行级</a:t>
            </a:r>
          </a:p>
        </p:txBody>
      </p:sp>
      <p:sp>
        <p:nvSpPr>
          <p:cNvPr id="55300" name="灯片编号占位符 1">
            <a:extLst>
              <a:ext uri="{FF2B5EF4-FFF2-40B4-BE49-F238E27FC236}">
                <a16:creationId xmlns:a16="http://schemas.microsoft.com/office/drawing/2014/main" id="{2176E6F1-A7E6-DD53-321B-122627FE98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F516732-6029-4A7B-9ADC-F1B9977B8F00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CA83CD53-EDDC-B1BD-5FC9-08899A0532C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304800"/>
            <a:ext cx="7772400" cy="762000"/>
          </a:xfrm>
        </p:spPr>
        <p:txBody>
          <a:bodyPr/>
          <a:lstStyle/>
          <a:p>
            <a:pPr algn="ctr" eaLnBrk="1" hangingPunct="1"/>
            <a:r>
              <a:rPr lang="en-US" altLang="zh-CN">
                <a:latin typeface="黑体" panose="02010609060101010101" pitchFamily="49" charset="-122"/>
              </a:rPr>
              <a:t>mount</a:t>
            </a:r>
            <a:r>
              <a:rPr lang="zh-CN" altLang="en-US">
                <a:latin typeface="黑体" panose="02010609060101010101" pitchFamily="49" charset="-122"/>
              </a:rPr>
              <a:t>、</a:t>
            </a:r>
            <a:r>
              <a:rPr lang="en-US" altLang="zh-CN">
                <a:latin typeface="黑体" panose="02010609060101010101" pitchFamily="49" charset="-122"/>
              </a:rPr>
              <a:t>umount</a:t>
            </a:r>
            <a:r>
              <a:rPr lang="zh-CN" altLang="en-US"/>
              <a:t>命令（一）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50994EA3-32CC-3218-F851-0BA98BCE776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438400" y="1219200"/>
            <a:ext cx="7772400" cy="3263900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olidFill>
                  <a:schemeClr val="tx2"/>
                </a:solidFill>
                <a:latin typeface="黑体" panose="02010609060101010101" pitchFamily="49" charset="-122"/>
              </a:rPr>
              <a:t>mount: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语法</a:t>
            </a:r>
            <a:r>
              <a:rPr lang="en-US" altLang="zh-CN" sz="2000">
                <a:latin typeface="黑体" panose="02010609060101010101" pitchFamily="49" charset="-122"/>
              </a:rPr>
              <a:t>: mount [</a:t>
            </a:r>
            <a:r>
              <a:rPr lang="zh-CN" altLang="en-US" sz="2000">
                <a:latin typeface="黑体" panose="02010609060101010101" pitchFamily="49" charset="-122"/>
              </a:rPr>
              <a:t>参数选项</a:t>
            </a:r>
            <a:r>
              <a:rPr lang="en-US" altLang="zh-CN" sz="2000">
                <a:latin typeface="黑体" panose="02010609060101010101" pitchFamily="49" charset="-122"/>
              </a:rPr>
              <a:t>] </a:t>
            </a:r>
            <a:r>
              <a:rPr lang="zh-CN" altLang="en-US" sz="2000">
                <a:latin typeface="黑体" panose="02010609060101010101" pitchFamily="49" charset="-122"/>
              </a:rPr>
              <a:t>设备名 安装目录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说明</a:t>
            </a:r>
            <a:r>
              <a:rPr lang="en-US" altLang="zh-CN" sz="2000">
                <a:latin typeface="黑体" panose="02010609060101010101" pitchFamily="49" charset="-122"/>
              </a:rPr>
              <a:t>:</a:t>
            </a:r>
            <a:r>
              <a:rPr lang="zh-CN" altLang="en-US" sz="2000">
                <a:latin typeface="黑体" panose="02010609060101010101" pitchFamily="49" charset="-122"/>
              </a:rPr>
              <a:t>将某个文件系统挂载到某个目录上。当这个命令执行成功后，直到我们使用</a:t>
            </a:r>
            <a:r>
              <a:rPr lang="en-US" altLang="zh-CN" sz="2000">
                <a:latin typeface="黑体" panose="02010609060101010101" pitchFamily="49" charset="-122"/>
              </a:rPr>
              <a:t>umnount</a:t>
            </a:r>
            <a:r>
              <a:rPr lang="zh-CN" altLang="en-US" sz="2000">
                <a:latin typeface="黑体" panose="02010609060101010101" pitchFamily="49" charset="-122"/>
              </a:rPr>
              <a:t>将这个文件系统移除为止。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000">
              <a:latin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olidFill>
                  <a:schemeClr val="tx2"/>
                </a:solidFill>
                <a:latin typeface="黑体" panose="02010609060101010101" pitchFamily="49" charset="-122"/>
              </a:rPr>
              <a:t>umount</a:t>
            </a:r>
            <a:r>
              <a:rPr lang="zh-CN" altLang="en-US" sz="2400" b="1">
                <a:solidFill>
                  <a:schemeClr val="tx2"/>
                </a:solidFill>
                <a:latin typeface="黑体" panose="02010609060101010101" pitchFamily="49" charset="-122"/>
              </a:rPr>
              <a:t>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语法：</a:t>
            </a:r>
            <a:r>
              <a:rPr lang="en-US" altLang="zh-CN" sz="2000">
                <a:latin typeface="黑体" panose="02010609060101010101" pitchFamily="49" charset="-122"/>
              </a:rPr>
              <a:t>umount [</a:t>
            </a:r>
            <a:r>
              <a:rPr lang="zh-CN" altLang="en-US" sz="2000">
                <a:latin typeface="黑体" panose="02010609060101010101" pitchFamily="49" charset="-122"/>
              </a:rPr>
              <a:t>设备名</a:t>
            </a:r>
            <a:r>
              <a:rPr lang="en-US" altLang="zh-CN" sz="2000">
                <a:latin typeface="黑体" panose="02010609060101010101" pitchFamily="49" charset="-122"/>
              </a:rPr>
              <a:t>|</a:t>
            </a:r>
            <a:r>
              <a:rPr lang="zh-CN" altLang="en-US" sz="2000">
                <a:latin typeface="黑体" panose="02010609060101010101" pitchFamily="49" charset="-122"/>
              </a:rPr>
              <a:t>安装目录</a:t>
            </a:r>
            <a:r>
              <a:rPr lang="en-US" altLang="zh-CN" sz="2000">
                <a:latin typeface="黑体" panose="02010609060101010101" pitchFamily="49" charset="-122"/>
              </a:rPr>
              <a:t>]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latin typeface="黑体" panose="02010609060101010101" pitchFamily="49" charset="-122"/>
              </a:rPr>
              <a:t>说明：用于卸载已安装的某个文件系统。</a:t>
            </a:r>
          </a:p>
        </p:txBody>
      </p:sp>
      <p:sp>
        <p:nvSpPr>
          <p:cNvPr id="56324" name="灯片编号占位符 1">
            <a:extLst>
              <a:ext uri="{FF2B5EF4-FFF2-40B4-BE49-F238E27FC236}">
                <a16:creationId xmlns:a16="http://schemas.microsoft.com/office/drawing/2014/main" id="{337AF62E-31F9-6110-09BA-0F4AAD29168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523DF7-4AFD-417F-890A-37A7DF4D5BE9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127BD34C-A432-8995-77D1-EE537A2739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en-US" altLang="zh-CN" dirty="0">
                <a:latin typeface="黑体" panose="02010609060101010101" pitchFamily="49" charset="-122"/>
              </a:rPr>
              <a:t>mount</a:t>
            </a:r>
            <a:r>
              <a:rPr lang="zh-CN" altLang="en-US" dirty="0">
                <a:latin typeface="黑体" panose="02010609060101010101" pitchFamily="49" charset="-122"/>
              </a:rPr>
              <a:t>命令（二）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A9E44DB4-A239-BC2C-0350-2C450C68ED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66455" y="1641764"/>
            <a:ext cx="8901545" cy="4606636"/>
          </a:xfrm>
        </p:spPr>
        <p:txBody>
          <a:bodyPr numCol="2"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zh-CN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mount</a:t>
            </a:r>
            <a:r>
              <a:rPr lang="zh-CN" altLang="en-US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参数选项：</a:t>
            </a:r>
            <a:endParaRPr lang="zh-CN" altLang="en-US" dirty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marL="0" indent="0" algn="just" eaLnBrk="1" hangingPunct="1">
              <a:lnSpc>
                <a:spcPct val="90000"/>
              </a:lnSpc>
              <a:buNone/>
            </a:pPr>
            <a:r>
              <a:rPr lang="en-US" altLang="zh-CN" sz="1600" dirty="0">
                <a:latin typeface="宋体" panose="02010600030101010101" pitchFamily="2" charset="-122"/>
              </a:rPr>
              <a:t>-t&lt;</a:t>
            </a:r>
            <a:r>
              <a:rPr lang="zh-CN" altLang="en-US" sz="1600" dirty="0">
                <a:latin typeface="宋体" panose="02010600030101010101" pitchFamily="2" charset="-122"/>
              </a:rPr>
              <a:t>文件系统类型</a:t>
            </a:r>
            <a:r>
              <a:rPr lang="en-US" altLang="zh-CN" sz="1600" dirty="0">
                <a:latin typeface="宋体" panose="02010600030101010101" pitchFamily="2" charset="-122"/>
              </a:rPr>
              <a:t>&gt; </a:t>
            </a:r>
            <a:r>
              <a:rPr lang="zh-CN" altLang="en-US" sz="1600" dirty="0">
                <a:latin typeface="宋体" panose="02010600030101010101" pitchFamily="2" charset="-122"/>
              </a:rPr>
              <a:t>指定设备的文件系统类型，常见的有： </a:t>
            </a:r>
            <a:endParaRPr lang="zh-CN" altLang="en-US" sz="1600" dirty="0"/>
          </a:p>
          <a:p>
            <a:pPr algn="just" eaLnBrk="1" hangingPunct="1">
              <a:lnSpc>
                <a:spcPct val="90000"/>
              </a:lnSpc>
            </a:pPr>
            <a:r>
              <a:rPr lang="en-US" altLang="zh-CN" sz="1600" dirty="0" err="1">
                <a:latin typeface="宋体" panose="02010600030101010101" pitchFamily="2" charset="-122"/>
              </a:rPr>
              <a:t>minix</a:t>
            </a:r>
            <a:r>
              <a:rPr lang="en-US" altLang="zh-CN" sz="1600" dirty="0">
                <a:latin typeface="宋体" panose="02010600030101010101" pitchFamily="2" charset="-122"/>
              </a:rPr>
              <a:t> </a:t>
            </a:r>
            <a:r>
              <a:rPr lang="en-US" altLang="zh-CN" sz="1600" dirty="0" err="1">
                <a:latin typeface="宋体" panose="02010600030101010101" pitchFamily="2" charset="-122"/>
              </a:rPr>
              <a:t>linux</a:t>
            </a:r>
            <a:r>
              <a:rPr lang="en-US" altLang="zh-CN" sz="1600" dirty="0">
                <a:latin typeface="宋体" panose="02010600030101010101" pitchFamily="2" charset="-122"/>
              </a:rPr>
              <a:t>	</a:t>
            </a:r>
            <a:r>
              <a:rPr lang="zh-CN" altLang="en-US" sz="1600" dirty="0">
                <a:latin typeface="宋体" panose="02010600030101010101" pitchFamily="2" charset="-122"/>
              </a:rPr>
              <a:t>最早使用的文件系统 </a:t>
            </a:r>
            <a:endParaRPr lang="zh-CN" altLang="en-US" sz="1600" dirty="0"/>
          </a:p>
          <a:p>
            <a:pPr algn="just" eaLnBrk="1" hangingPunct="1">
              <a:lnSpc>
                <a:spcPct val="90000"/>
              </a:lnSpc>
            </a:pPr>
            <a:r>
              <a:rPr lang="en-US" altLang="zh-CN" sz="1600" dirty="0">
                <a:latin typeface="宋体" panose="02010600030101010101" pitchFamily="2" charset="-122"/>
              </a:rPr>
              <a:t>ext2 </a:t>
            </a:r>
            <a:r>
              <a:rPr lang="en-US" altLang="zh-CN" sz="1600" dirty="0" err="1">
                <a:latin typeface="宋体" panose="02010600030101010101" pitchFamily="2" charset="-122"/>
              </a:rPr>
              <a:t>linux</a:t>
            </a:r>
            <a:r>
              <a:rPr lang="en-US" altLang="zh-CN" sz="1600" dirty="0">
                <a:latin typeface="宋体" panose="02010600030101010101" pitchFamily="2" charset="-122"/>
              </a:rPr>
              <a:t>	</a:t>
            </a:r>
            <a:r>
              <a:rPr lang="zh-CN" altLang="en-US" sz="1600" dirty="0">
                <a:latin typeface="宋体" panose="02010600030101010101" pitchFamily="2" charset="-122"/>
              </a:rPr>
              <a:t>目前常用的文件系统 </a:t>
            </a:r>
            <a:endParaRPr lang="zh-CN" altLang="en-US" sz="1600" dirty="0"/>
          </a:p>
          <a:p>
            <a:pPr algn="just" eaLnBrk="1" hangingPunct="1">
              <a:lnSpc>
                <a:spcPct val="90000"/>
              </a:lnSpc>
            </a:pPr>
            <a:r>
              <a:rPr lang="en-US" altLang="zh-CN" sz="1600" dirty="0" err="1">
                <a:latin typeface="宋体" panose="02010600030101010101" pitchFamily="2" charset="-122"/>
              </a:rPr>
              <a:t>msdos</a:t>
            </a:r>
            <a:r>
              <a:rPr lang="en-US" altLang="zh-CN" sz="1600" dirty="0">
                <a:latin typeface="宋体" panose="02010600030101010101" pitchFamily="2" charset="-122"/>
              </a:rPr>
              <a:t> 	MS-DOS</a:t>
            </a:r>
            <a:r>
              <a:rPr lang="zh-CN" altLang="en-US" sz="1600" dirty="0">
                <a:latin typeface="宋体" panose="02010600030101010101" pitchFamily="2" charset="-122"/>
              </a:rPr>
              <a:t>的</a:t>
            </a:r>
            <a:r>
              <a:rPr lang="en-US" altLang="zh-CN" sz="1600" dirty="0">
                <a:latin typeface="宋体" panose="02010600030101010101" pitchFamily="2" charset="-122"/>
              </a:rPr>
              <a:t>fat</a:t>
            </a:r>
            <a:r>
              <a:rPr lang="zh-CN" altLang="en-US" sz="1600" dirty="0">
                <a:latin typeface="宋体" panose="02010600030101010101" pitchFamily="2" charset="-122"/>
              </a:rPr>
              <a:t>，就是</a:t>
            </a:r>
            <a:r>
              <a:rPr lang="en-US" altLang="zh-CN" sz="1600" dirty="0">
                <a:latin typeface="宋体" panose="02010600030101010101" pitchFamily="2" charset="-122"/>
              </a:rPr>
              <a:t>fat16 </a:t>
            </a:r>
            <a:endParaRPr lang="en-US" altLang="zh-CN" sz="1600" dirty="0"/>
          </a:p>
          <a:p>
            <a:pPr algn="just" eaLnBrk="1" hangingPunct="1">
              <a:lnSpc>
                <a:spcPct val="90000"/>
              </a:lnSpc>
            </a:pPr>
            <a:r>
              <a:rPr lang="en-US" altLang="zh-CN" sz="1600" dirty="0" err="1">
                <a:latin typeface="宋体" panose="02010600030101010101" pitchFamily="2" charset="-122"/>
              </a:rPr>
              <a:t>vfat</a:t>
            </a:r>
            <a:r>
              <a:rPr lang="en-US" altLang="zh-CN" sz="1600" dirty="0">
                <a:latin typeface="宋体" panose="02010600030101010101" pitchFamily="2" charset="-122"/>
              </a:rPr>
              <a:t> 		windows98</a:t>
            </a:r>
            <a:r>
              <a:rPr lang="zh-CN" altLang="en-US" sz="1600" dirty="0">
                <a:latin typeface="宋体" panose="02010600030101010101" pitchFamily="2" charset="-122"/>
              </a:rPr>
              <a:t>常用的</a:t>
            </a:r>
            <a:r>
              <a:rPr lang="en-US" altLang="zh-CN" sz="1600" dirty="0">
                <a:latin typeface="宋体" panose="02010600030101010101" pitchFamily="2" charset="-122"/>
              </a:rPr>
              <a:t>fat32 </a:t>
            </a:r>
            <a:endParaRPr lang="en-US" altLang="zh-CN" sz="1600" dirty="0"/>
          </a:p>
          <a:p>
            <a:pPr algn="just" eaLnBrk="1" hangingPunct="1">
              <a:lnSpc>
                <a:spcPct val="90000"/>
              </a:lnSpc>
            </a:pPr>
            <a:r>
              <a:rPr lang="en-US" altLang="zh-CN" sz="1600" dirty="0" err="1">
                <a:latin typeface="宋体" panose="02010600030101010101" pitchFamily="2" charset="-122"/>
              </a:rPr>
              <a:t>nfs</a:t>
            </a:r>
            <a:r>
              <a:rPr lang="en-US" altLang="zh-CN" sz="1600" dirty="0">
                <a:latin typeface="宋体" panose="02010600030101010101" pitchFamily="2" charset="-122"/>
              </a:rPr>
              <a:t> 		</a:t>
            </a:r>
            <a:r>
              <a:rPr lang="zh-CN" altLang="en-US" sz="1600" dirty="0">
                <a:latin typeface="宋体" panose="02010600030101010101" pitchFamily="2" charset="-122"/>
              </a:rPr>
              <a:t>网络文件系统 </a:t>
            </a:r>
            <a:endParaRPr lang="zh-CN" altLang="en-US" sz="1600" dirty="0"/>
          </a:p>
          <a:p>
            <a:pPr algn="just" eaLnBrk="1" hangingPunct="1">
              <a:lnSpc>
                <a:spcPct val="90000"/>
              </a:lnSpc>
            </a:pPr>
            <a:r>
              <a:rPr lang="en-US" altLang="zh-CN" sz="1600" dirty="0">
                <a:latin typeface="宋体" panose="02010600030101010101" pitchFamily="2" charset="-122"/>
              </a:rPr>
              <a:t>iso9660 	CD-ROM</a:t>
            </a:r>
            <a:r>
              <a:rPr lang="zh-CN" altLang="en-US" sz="1600" dirty="0">
                <a:latin typeface="宋体" panose="02010600030101010101" pitchFamily="2" charset="-122"/>
              </a:rPr>
              <a:t>光盘标准文件系统 </a:t>
            </a:r>
            <a:endParaRPr lang="zh-CN" altLang="en-US" sz="1600" dirty="0"/>
          </a:p>
          <a:p>
            <a:pPr algn="just" eaLnBrk="1" hangingPunct="1">
              <a:lnSpc>
                <a:spcPct val="90000"/>
              </a:lnSpc>
            </a:pPr>
            <a:r>
              <a:rPr lang="en-US" altLang="zh-CN" sz="1600" dirty="0" err="1">
                <a:latin typeface="宋体" panose="02010600030101010101" pitchFamily="2" charset="-122"/>
              </a:rPr>
              <a:t>ntfs</a:t>
            </a:r>
            <a:r>
              <a:rPr lang="en-US" altLang="zh-CN" sz="1600" dirty="0">
                <a:latin typeface="宋体" panose="02010600030101010101" pitchFamily="2" charset="-122"/>
              </a:rPr>
              <a:t>		windows NT 2000</a:t>
            </a:r>
            <a:r>
              <a:rPr lang="zh-CN" altLang="en-US" sz="1600" dirty="0">
                <a:latin typeface="宋体" panose="02010600030101010101" pitchFamily="2" charset="-122"/>
              </a:rPr>
              <a:t>的文件系统 </a:t>
            </a:r>
            <a:endParaRPr lang="zh-CN" altLang="en-US" sz="1600" dirty="0"/>
          </a:p>
          <a:p>
            <a:pPr algn="just" eaLnBrk="1" hangingPunct="1">
              <a:lnSpc>
                <a:spcPct val="90000"/>
              </a:lnSpc>
            </a:pPr>
            <a:r>
              <a:rPr lang="en-US" altLang="zh-CN" sz="1600" dirty="0" err="1">
                <a:latin typeface="宋体" panose="02010600030101010101" pitchFamily="2" charset="-122"/>
              </a:rPr>
              <a:t>hpfs</a:t>
            </a:r>
            <a:r>
              <a:rPr lang="en-US" altLang="zh-CN" sz="1600" dirty="0">
                <a:latin typeface="宋体" panose="02010600030101010101" pitchFamily="2" charset="-122"/>
              </a:rPr>
              <a:t> 		OS/2</a:t>
            </a:r>
            <a:r>
              <a:rPr lang="zh-CN" altLang="en-US" sz="1600" dirty="0">
                <a:latin typeface="宋体" panose="02010600030101010101" pitchFamily="2" charset="-122"/>
              </a:rPr>
              <a:t>文件系统 </a:t>
            </a:r>
            <a:endParaRPr lang="zh-CN" altLang="en-US" sz="1600" dirty="0"/>
          </a:p>
          <a:p>
            <a:pPr algn="just" eaLnBrk="1" hangingPunct="1">
              <a:lnSpc>
                <a:spcPct val="90000"/>
              </a:lnSpc>
            </a:pPr>
            <a:r>
              <a:rPr lang="en-US" altLang="zh-CN" sz="1600" dirty="0">
                <a:latin typeface="宋体" panose="02010600030101010101" pitchFamily="2" charset="-122"/>
              </a:rPr>
              <a:t>auto 		</a:t>
            </a:r>
            <a:r>
              <a:rPr lang="zh-CN" altLang="en-US" sz="1600" dirty="0">
                <a:latin typeface="宋体" panose="02010600030101010101" pitchFamily="2" charset="-122"/>
              </a:rPr>
              <a:t>自动检测文件系统</a:t>
            </a:r>
            <a:endParaRPr lang="zh-CN" altLang="en-US" sz="1600" dirty="0"/>
          </a:p>
          <a:p>
            <a:pPr marL="0" indent="0" algn="just" eaLnBrk="1" hangingPunct="1">
              <a:lnSpc>
                <a:spcPct val="90000"/>
              </a:lnSpc>
              <a:buNone/>
            </a:pPr>
            <a:r>
              <a:rPr lang="en-US" altLang="zh-CN" sz="1600" dirty="0">
                <a:latin typeface="宋体" panose="02010600030101010101" pitchFamily="2" charset="-122"/>
              </a:rPr>
              <a:t>-o&lt;</a:t>
            </a:r>
            <a:r>
              <a:rPr lang="zh-CN" altLang="en-US" sz="1600" dirty="0">
                <a:latin typeface="宋体" panose="02010600030101010101" pitchFamily="2" charset="-122"/>
              </a:rPr>
              <a:t>选项</a:t>
            </a:r>
            <a:r>
              <a:rPr lang="en-US" altLang="zh-CN" sz="1600" dirty="0">
                <a:latin typeface="宋体" panose="02010600030101010101" pitchFamily="2" charset="-122"/>
              </a:rPr>
              <a:t>&gt; </a:t>
            </a:r>
            <a:r>
              <a:rPr lang="zh-CN" altLang="en-US" sz="1600" dirty="0">
                <a:latin typeface="宋体" panose="02010600030101010101" pitchFamily="2" charset="-122"/>
              </a:rPr>
              <a:t>指定挂载文件系统时的选项。有些也可用在</a:t>
            </a:r>
            <a:r>
              <a:rPr lang="en-US" altLang="zh-CN" sz="1600" dirty="0">
                <a:latin typeface="宋体" panose="02010600030101010101" pitchFamily="2" charset="-122"/>
              </a:rPr>
              <a:t>/</a:t>
            </a:r>
            <a:r>
              <a:rPr lang="en-US" altLang="zh-CN" sz="1600" dirty="0" err="1">
                <a:latin typeface="宋体" panose="02010600030101010101" pitchFamily="2" charset="-122"/>
              </a:rPr>
              <a:t>etc</a:t>
            </a:r>
            <a:r>
              <a:rPr lang="en-US" altLang="zh-CN" sz="1600" dirty="0">
                <a:latin typeface="宋体" panose="02010600030101010101" pitchFamily="2" charset="-122"/>
              </a:rPr>
              <a:t>/</a:t>
            </a:r>
            <a:r>
              <a:rPr lang="en-US" altLang="zh-CN" sz="1600" dirty="0" err="1">
                <a:latin typeface="宋体" panose="02010600030101010101" pitchFamily="2" charset="-122"/>
              </a:rPr>
              <a:t>fstab</a:t>
            </a:r>
            <a:r>
              <a:rPr lang="zh-CN" altLang="en-US" sz="1600" dirty="0">
                <a:latin typeface="宋体" panose="02010600030101010101" pitchFamily="2" charset="-122"/>
              </a:rPr>
              <a:t>中。常用的如下：</a:t>
            </a:r>
            <a:endParaRPr lang="zh-CN" altLang="en-US" sz="1600" dirty="0"/>
          </a:p>
          <a:p>
            <a:pPr algn="just" eaLnBrk="1" hangingPunct="1">
              <a:lnSpc>
                <a:spcPct val="90000"/>
              </a:lnSpc>
            </a:pPr>
            <a:r>
              <a:rPr lang="en-US" altLang="zh-CN" sz="1600" dirty="0">
                <a:latin typeface="宋体" panose="02010600030101010101" pitchFamily="2" charset="-122"/>
              </a:rPr>
              <a:t>codepage=XXX 	</a:t>
            </a:r>
            <a:r>
              <a:rPr lang="zh-CN" altLang="en-US" sz="1600" dirty="0">
                <a:latin typeface="宋体" panose="02010600030101010101" pitchFamily="2" charset="-122"/>
              </a:rPr>
              <a:t>代码页 </a:t>
            </a:r>
            <a:endParaRPr lang="zh-CN" altLang="en-US" sz="1600" dirty="0"/>
          </a:p>
          <a:p>
            <a:pPr algn="just" eaLnBrk="1" hangingPunct="1">
              <a:lnSpc>
                <a:spcPct val="90000"/>
              </a:lnSpc>
            </a:pPr>
            <a:r>
              <a:rPr lang="en-US" altLang="zh-CN" sz="1600" dirty="0" err="1">
                <a:latin typeface="宋体" panose="02010600030101010101" pitchFamily="2" charset="-122"/>
              </a:rPr>
              <a:t>iocharset</a:t>
            </a:r>
            <a:r>
              <a:rPr lang="en-US" altLang="zh-CN" sz="1600" dirty="0">
                <a:latin typeface="宋体" panose="02010600030101010101" pitchFamily="2" charset="-122"/>
              </a:rPr>
              <a:t>=XXX 	</a:t>
            </a:r>
            <a:r>
              <a:rPr lang="zh-CN" altLang="en-US" sz="1600" dirty="0">
                <a:latin typeface="宋体" panose="02010600030101010101" pitchFamily="2" charset="-122"/>
              </a:rPr>
              <a:t>字符集 </a:t>
            </a:r>
            <a:endParaRPr lang="zh-CN" altLang="en-US" sz="1600" dirty="0"/>
          </a:p>
          <a:p>
            <a:pPr algn="just" eaLnBrk="1" hangingPunct="1">
              <a:lnSpc>
                <a:spcPct val="90000"/>
              </a:lnSpc>
            </a:pPr>
            <a:r>
              <a:rPr lang="en-US" altLang="zh-CN" sz="1600" dirty="0" err="1">
                <a:latin typeface="宋体" panose="02010600030101010101" pitchFamily="2" charset="-122"/>
              </a:rPr>
              <a:t>ro</a:t>
            </a:r>
            <a:r>
              <a:rPr lang="en-US" altLang="zh-CN" sz="1600" dirty="0">
                <a:latin typeface="宋体" panose="02010600030101010101" pitchFamily="2" charset="-122"/>
              </a:rPr>
              <a:t> 		</a:t>
            </a:r>
            <a:r>
              <a:rPr lang="zh-CN" altLang="en-US" sz="1600" dirty="0">
                <a:latin typeface="宋体" panose="02010600030101010101" pitchFamily="2" charset="-122"/>
              </a:rPr>
              <a:t>以只读方式挂载     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zh-CN" sz="1600" dirty="0" err="1">
                <a:latin typeface="宋体" panose="02010600030101010101" pitchFamily="2" charset="-122"/>
              </a:rPr>
              <a:t>rw</a:t>
            </a:r>
            <a:r>
              <a:rPr lang="en-US" altLang="zh-CN" sz="1600" dirty="0">
                <a:latin typeface="宋体" panose="02010600030101010101" pitchFamily="2" charset="-122"/>
              </a:rPr>
              <a:t> 		</a:t>
            </a:r>
            <a:r>
              <a:rPr lang="zh-CN" altLang="en-US" sz="1600" dirty="0">
                <a:latin typeface="宋体" panose="02010600030101010101" pitchFamily="2" charset="-122"/>
              </a:rPr>
              <a:t>以读写方式挂载 </a:t>
            </a:r>
            <a:endParaRPr lang="zh-CN" altLang="en-US" sz="1600" dirty="0"/>
          </a:p>
          <a:p>
            <a:pPr algn="just" eaLnBrk="1" hangingPunct="1">
              <a:lnSpc>
                <a:spcPct val="90000"/>
              </a:lnSpc>
            </a:pPr>
            <a:r>
              <a:rPr lang="en-US" altLang="zh-CN" sz="1600" dirty="0" err="1">
                <a:latin typeface="宋体" panose="02010600030101010101" pitchFamily="2" charset="-122"/>
              </a:rPr>
              <a:t>nouser</a:t>
            </a:r>
            <a:r>
              <a:rPr lang="en-US" altLang="zh-CN" sz="1600" dirty="0">
                <a:latin typeface="宋体" panose="02010600030101010101" pitchFamily="2" charset="-122"/>
              </a:rPr>
              <a:t> 	</a:t>
            </a:r>
            <a:r>
              <a:rPr lang="zh-CN" altLang="en-US" sz="1600" dirty="0">
                <a:latin typeface="宋体" panose="02010600030101010101" pitchFamily="2" charset="-122"/>
              </a:rPr>
              <a:t>使一般用户无法挂载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zh-CN" sz="1600" dirty="0">
                <a:latin typeface="宋体" panose="02010600030101010101" pitchFamily="2" charset="-122"/>
              </a:rPr>
              <a:t>User		</a:t>
            </a:r>
            <a:r>
              <a:rPr lang="zh-CN" altLang="en-US" sz="1600" dirty="0">
                <a:latin typeface="宋体" panose="02010600030101010101" pitchFamily="2" charset="-122"/>
              </a:rPr>
              <a:t>可以让一般用户挂载设备</a:t>
            </a:r>
            <a:endParaRPr lang="zh-CN" altLang="en-US" sz="1600" dirty="0"/>
          </a:p>
        </p:txBody>
      </p:sp>
      <p:sp>
        <p:nvSpPr>
          <p:cNvPr id="57348" name="灯片编号占位符 1">
            <a:extLst>
              <a:ext uri="{FF2B5EF4-FFF2-40B4-BE49-F238E27FC236}">
                <a16:creationId xmlns:a16="http://schemas.microsoft.com/office/drawing/2014/main" id="{E6412CCC-FF51-062C-F831-7AF568540C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2FEC84-C6F8-48D3-96CC-1DE8D73730AE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127BD34C-A432-8995-77D1-EE537A2739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zh-CN" altLang="en-US" dirty="0">
                <a:latin typeface="黑体" panose="02010609060101010101" pitchFamily="49" charset="-122"/>
              </a:rPr>
              <a:t>软件管理工具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A9E44DB4-A239-BC2C-0350-2C450C68ED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118766" y="1552142"/>
            <a:ext cx="3955471" cy="4606636"/>
          </a:xfrm>
        </p:spPr>
        <p:txBody>
          <a:bodyPr numCol="1"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zh-CN" sz="4000" dirty="0"/>
              <a:t>apt:</a:t>
            </a:r>
            <a:r>
              <a:rPr lang="zh-CN" altLang="en-US" sz="4000" dirty="0"/>
              <a:t> </a:t>
            </a:r>
            <a:endParaRPr lang="en-US" altLang="zh-CN" sz="4000" dirty="0"/>
          </a:p>
          <a:p>
            <a:pPr lvl="1" algn="just"/>
            <a:r>
              <a:rPr lang="en-US" altLang="zh-CN" sz="3600" dirty="0"/>
              <a:t>Ubuntu/Debian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zh-CN" sz="4000" dirty="0"/>
              <a:t>yum/</a:t>
            </a:r>
            <a:r>
              <a:rPr lang="en-US" altLang="zh-CN" sz="4000" dirty="0" err="1"/>
              <a:t>dnf</a:t>
            </a:r>
            <a:r>
              <a:rPr lang="en-US" altLang="zh-CN" sz="4000" dirty="0"/>
              <a:t>: </a:t>
            </a:r>
          </a:p>
          <a:p>
            <a:pPr lvl="1" algn="just"/>
            <a:r>
              <a:rPr lang="en-US" altLang="zh-CN" sz="3600" dirty="0"/>
              <a:t>Red Hat</a:t>
            </a:r>
            <a:endParaRPr lang="en-US" altLang="zh-CN" sz="4000" dirty="0"/>
          </a:p>
          <a:p>
            <a:pPr algn="just" eaLnBrk="1" hangingPunct="1">
              <a:lnSpc>
                <a:spcPct val="90000"/>
              </a:lnSpc>
            </a:pPr>
            <a:r>
              <a:rPr lang="en-US" altLang="zh-CN" sz="4000" dirty="0" err="1"/>
              <a:t>pacman</a:t>
            </a:r>
            <a:r>
              <a:rPr lang="en-US" altLang="zh-CN" sz="4000" dirty="0"/>
              <a:t>: </a:t>
            </a:r>
          </a:p>
          <a:p>
            <a:pPr lvl="1" algn="just"/>
            <a:r>
              <a:rPr lang="en-US" altLang="zh-CN" sz="3600" dirty="0"/>
              <a:t>arch </a:t>
            </a:r>
            <a:r>
              <a:rPr lang="en-US" altLang="zh-CN" sz="3600" dirty="0" err="1"/>
              <a:t>linux</a:t>
            </a:r>
            <a:endParaRPr lang="zh-CN" altLang="en-US" sz="3600" dirty="0"/>
          </a:p>
        </p:txBody>
      </p:sp>
      <p:sp>
        <p:nvSpPr>
          <p:cNvPr id="57348" name="灯片编号占位符 1">
            <a:extLst>
              <a:ext uri="{FF2B5EF4-FFF2-40B4-BE49-F238E27FC236}">
                <a16:creationId xmlns:a16="http://schemas.microsoft.com/office/drawing/2014/main" id="{E6412CCC-FF51-062C-F831-7AF568540C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2FEC84-C6F8-48D3-96CC-1DE8D73730AE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779EF4-C702-41CD-9D59-D44AFEB64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3" y="1690688"/>
            <a:ext cx="7941943" cy="372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1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2C6D8-1BBE-5610-985C-8E1CD9C8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安装指南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7C217A-EAEF-851B-D2F5-743DCFEA8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Windows Subsystem Linux(WSL) </a:t>
            </a:r>
            <a:r>
              <a:rPr lang="zh-CN" altLang="en-US" b="1" dirty="0">
                <a:solidFill>
                  <a:srgbClr val="C00000"/>
                </a:solidFill>
              </a:rPr>
              <a:t>*推荐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在</a:t>
            </a:r>
            <a:r>
              <a:rPr lang="en-US" altLang="zh-CN" dirty="0"/>
              <a:t>PowerShell</a:t>
            </a:r>
            <a:r>
              <a:rPr lang="zh-CN" altLang="en-US" dirty="0"/>
              <a:t>中输入安装命令（可能需要</a:t>
            </a:r>
            <a:r>
              <a:rPr lang="en-US" altLang="zh-CN" dirty="0"/>
              <a:t>Administrator</a:t>
            </a:r>
            <a:r>
              <a:rPr lang="zh-CN" altLang="en-US" dirty="0"/>
              <a:t>权限）：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err="1">
                <a:highlight>
                  <a:srgbClr val="C0C0C0"/>
                </a:highligh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wsl</a:t>
            </a:r>
            <a:r>
              <a:rPr lang="en-US" altLang="zh-CN" sz="2400" dirty="0">
                <a:highlight>
                  <a:srgbClr val="C0C0C0"/>
                </a:highligh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–install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会安装默认的</a:t>
            </a:r>
            <a:r>
              <a:rPr lang="en-US" altLang="zh-CN" dirty="0"/>
              <a:t>Ubuntu</a:t>
            </a:r>
            <a:r>
              <a:rPr lang="zh-CN" altLang="en-US" dirty="0"/>
              <a:t>发行版（</a:t>
            </a:r>
            <a:r>
              <a:rPr lang="en-US" altLang="zh-CN" dirty="0"/>
              <a:t>Ubuntu 22.04 LTS</a:t>
            </a:r>
            <a:r>
              <a:rPr lang="zh-CN" altLang="en-US" dirty="0"/>
              <a:t>）如果想要装其他的发行版或其他版本的</a:t>
            </a:r>
            <a:r>
              <a:rPr lang="en-US" altLang="zh-CN" dirty="0"/>
              <a:t>Ubuntu</a:t>
            </a:r>
            <a:r>
              <a:rPr lang="zh-CN" altLang="en-US" dirty="0"/>
              <a:t>可以加选项</a:t>
            </a:r>
            <a:r>
              <a:rPr lang="en-US" altLang="zh-CN" sz="2000" dirty="0">
                <a:highlight>
                  <a:srgbClr val="C0C0C0"/>
                </a:highligh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`-d &lt;</a:t>
            </a:r>
            <a:r>
              <a:rPr lang="en-US" altLang="zh-CN" sz="2000" dirty="0" err="1">
                <a:highlight>
                  <a:srgbClr val="C0C0C0"/>
                </a:highligh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DistroName</a:t>
            </a:r>
            <a:r>
              <a:rPr lang="en-US" altLang="zh-CN" sz="2000" dirty="0">
                <a:highlight>
                  <a:srgbClr val="C0C0C0"/>
                </a:highligh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&gt;`</a:t>
            </a:r>
            <a:r>
              <a:rPr lang="zh-CN" altLang="en-US" dirty="0"/>
              <a:t>，例如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err="1">
                <a:highlight>
                  <a:srgbClr val="C0C0C0"/>
                </a:highligh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wsl</a:t>
            </a:r>
            <a:r>
              <a:rPr lang="en-US" altLang="zh-CN" sz="2400" dirty="0">
                <a:highlight>
                  <a:srgbClr val="C0C0C0"/>
                </a:highligh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--install –d OracleLinux_8_7</a:t>
            </a:r>
            <a:endParaRPr lang="zh-CN" altLang="en-US" sz="2400" dirty="0">
              <a:highlight>
                <a:srgbClr val="C0C0C0"/>
              </a:highlight>
              <a:latin typeface="JetBrainsMono NF" panose="02000009000000000000" pitchFamily="50" charset="0"/>
              <a:cs typeface="JetBrainsMono NF" panose="02000009000000000000" pitchFamily="50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D954FE-E31F-5D09-B944-A4A6E4F5F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508C-CCC5-4789-A40D-319FC5525CEC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E584D7-6CFD-FFEA-C165-CAB484896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05889A-9DA8-8CB1-04C0-F770F404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AD27-7934-4A0C-A4FE-B36EB6FFCE75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5C8C86-01C1-F5D4-B823-CA1363962D9B}"/>
              </a:ext>
            </a:extLst>
          </p:cNvPr>
          <p:cNvSpPr txBox="1"/>
          <p:nvPr/>
        </p:nvSpPr>
        <p:spPr>
          <a:xfrm>
            <a:off x="4856016" y="1184573"/>
            <a:ext cx="6338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详细安装说明参考</a:t>
            </a:r>
            <a:r>
              <a:rPr lang="zh-CN" altLang="en-US" sz="2400" dirty="0">
                <a:hlinkClick r:id="rId2"/>
              </a:rPr>
              <a:t>安装 </a:t>
            </a:r>
            <a:r>
              <a:rPr lang="en-US" altLang="zh-CN" sz="2400" dirty="0">
                <a:hlinkClick r:id="rId2"/>
              </a:rPr>
              <a:t>WSL | Microsoft Learn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99806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1">
            <a:extLst>
              <a:ext uri="{FF2B5EF4-FFF2-40B4-BE49-F238E27FC236}">
                <a16:creationId xmlns:a16="http://schemas.microsoft.com/office/drawing/2014/main" id="{FCF10E40-92E7-A7F5-90FB-F09A39949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28775"/>
            <a:ext cx="8229600" cy="471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80000"/>
              </a:lnSpc>
              <a:spcBef>
                <a:spcPts val="800"/>
              </a:spcBef>
              <a:buClrTx/>
              <a:buSzTx/>
              <a:buFont typeface="Georgia" panose="02040502050405020303" pitchFamily="18" charset="0"/>
              <a:buChar char="•"/>
            </a:pPr>
            <a:r>
              <a:rPr lang="zh-CN" altLang="zh-CN" dirty="0">
                <a:solidFill>
                  <a:srgbClr val="000000"/>
                </a:solidFill>
                <a:latin typeface="Georgia" panose="02040502050405020303" pitchFamily="18" charset="0"/>
                <a:ea typeface="宋体" panose="02010600030101010101" pitchFamily="2" charset="-122"/>
              </a:rPr>
              <a:t>In Linux, we can use the gcc/g++ command.</a:t>
            </a:r>
          </a:p>
          <a:p>
            <a:pPr>
              <a:lnSpc>
                <a:spcPct val="80000"/>
              </a:lnSpc>
              <a:spcBef>
                <a:spcPts val="800"/>
              </a:spcBef>
              <a:buClrTx/>
              <a:buSzTx/>
              <a:buFont typeface="Georgia" panose="02040502050405020303" pitchFamily="18" charset="0"/>
              <a:buChar char="•"/>
            </a:pPr>
            <a:r>
              <a:rPr lang="zh-CN" altLang="zh-CN" dirty="0">
                <a:solidFill>
                  <a:srgbClr val="000000"/>
                </a:solidFill>
                <a:latin typeface="Georgia" panose="02040502050405020303" pitchFamily="18" charset="0"/>
                <a:ea typeface="宋体" panose="02010600030101010101" pitchFamily="2" charset="-122"/>
              </a:rPr>
              <a:t>g++ </a:t>
            </a:r>
            <a:r>
              <a:rPr lang="en-US" altLang="zh-CN" dirty="0" err="1">
                <a:solidFill>
                  <a:srgbClr val="000000"/>
                </a:solidFill>
                <a:latin typeface="Georgia" panose="02040502050405020303" pitchFamily="18" charset="0"/>
                <a:ea typeface="宋体" panose="02010600030101010101" pitchFamily="2" charset="-122"/>
              </a:rPr>
              <a:t>yourcode</a:t>
            </a:r>
            <a:endParaRPr lang="en-US" altLang="zh-CN" dirty="0">
              <a:solidFill>
                <a:srgbClr val="000000"/>
              </a:solidFill>
              <a:latin typeface="Georgia" panose="02040502050405020303" pitchFamily="18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spcBef>
                <a:spcPts val="800"/>
              </a:spcBef>
              <a:buClrTx/>
              <a:buSzTx/>
              <a:buFont typeface="Georgia" panose="02040502050405020303" pitchFamily="18" charset="0"/>
              <a:buChar char="•"/>
            </a:pPr>
            <a:r>
              <a:rPr lang="zh-CN" altLang="zh-CN" dirty="0">
                <a:solidFill>
                  <a:srgbClr val="000000"/>
                </a:solidFill>
                <a:latin typeface="Georgia" panose="02040502050405020303" pitchFamily="18" charset="0"/>
                <a:ea typeface="宋体" panose="02010600030101010101" pitchFamily="2" charset="-122"/>
              </a:rPr>
              <a:t>g++ -O3 </a:t>
            </a:r>
            <a:r>
              <a:rPr lang="en-US" altLang="zh-CN" dirty="0" err="1">
                <a:solidFill>
                  <a:srgbClr val="000000"/>
                </a:solidFill>
                <a:latin typeface="Georgia" panose="02040502050405020303" pitchFamily="18" charset="0"/>
                <a:ea typeface="宋体" panose="02010600030101010101" pitchFamily="2" charset="-122"/>
              </a:rPr>
              <a:t>yourcode</a:t>
            </a:r>
            <a:r>
              <a:rPr lang="zh-CN" altLang="zh-CN" dirty="0">
                <a:solidFill>
                  <a:srgbClr val="000000"/>
                </a:solidFill>
                <a:latin typeface="Georgia" panose="02040502050405020303" pitchFamily="18" charset="0"/>
                <a:ea typeface="宋体" panose="02010600030101010101" pitchFamily="2" charset="-122"/>
              </a:rPr>
              <a:t> -o a.out -Wall</a:t>
            </a:r>
          </a:p>
          <a:p>
            <a:pPr>
              <a:lnSpc>
                <a:spcPct val="80000"/>
              </a:lnSpc>
              <a:spcBef>
                <a:spcPts val="800"/>
              </a:spcBef>
              <a:buClrTx/>
              <a:buSzTx/>
              <a:buFont typeface="Georgia" panose="02040502050405020303" pitchFamily="18" charset="0"/>
              <a:buChar char="•"/>
            </a:pPr>
            <a:r>
              <a:rPr lang="zh-CN" altLang="zh-CN" dirty="0">
                <a:solidFill>
                  <a:srgbClr val="000000"/>
                </a:solidFill>
                <a:latin typeface="Georgia" panose="02040502050405020303" pitchFamily="18" charset="0"/>
                <a:ea typeface="宋体" panose="02010600030101010101" pitchFamily="2" charset="-122"/>
              </a:rPr>
              <a:t>./a.out</a:t>
            </a:r>
            <a:endParaRPr lang="zh-CN" altLang="zh-CN" sz="3600" dirty="0">
              <a:solidFill>
                <a:srgbClr val="000000"/>
              </a:solidFill>
              <a:latin typeface="Georgia" panose="02040502050405020303" pitchFamily="18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spcBef>
                <a:spcPts val="800"/>
              </a:spcBef>
              <a:buClrTx/>
              <a:buSzTx/>
              <a:buFont typeface="Georgia" panose="02040502050405020303" pitchFamily="18" charset="0"/>
              <a:buChar char="•"/>
            </a:pPr>
            <a:r>
              <a:rPr lang="zh-CN" altLang="zh-CN" dirty="0">
                <a:solidFill>
                  <a:srgbClr val="000000"/>
                </a:solidFill>
                <a:latin typeface="Georgia" panose="02040502050405020303" pitchFamily="18" charset="0"/>
                <a:ea typeface="宋体" panose="02010600030101010101" pitchFamily="2" charset="-122"/>
              </a:rPr>
              <a:t>In windows, we can use Dev-C++, which is an Integrated development environment (IDE) with the g++ as the compiler.</a:t>
            </a:r>
            <a:endParaRPr lang="en-US" altLang="zh-CN" dirty="0">
              <a:solidFill>
                <a:srgbClr val="000000"/>
              </a:solidFill>
              <a:latin typeface="Georgia" panose="02040502050405020303" pitchFamily="18" charset="0"/>
              <a:ea typeface="宋体" panose="02010600030101010101" pitchFamily="2" charset="-122"/>
            </a:endParaRPr>
          </a:p>
        </p:txBody>
      </p:sp>
      <p:sp>
        <p:nvSpPr>
          <p:cNvPr id="58371" name="Text Box 3">
            <a:extLst>
              <a:ext uri="{FF2B5EF4-FFF2-40B4-BE49-F238E27FC236}">
                <a16:creationId xmlns:a16="http://schemas.microsoft.com/office/drawing/2014/main" id="{0576CB0C-C341-5CD8-8D94-321C36546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125414"/>
            <a:ext cx="8229600" cy="99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800">
                <a:solidFill>
                  <a:srgbClr val="FF3300"/>
                </a:solidFill>
                <a:latin typeface="Georgia" panose="02040502050405020303" pitchFamily="18" charset="0"/>
                <a:ea typeface="宋体" panose="02010600030101010101" pitchFamily="2" charset="-122"/>
              </a:rPr>
              <a:t>Compile a code</a:t>
            </a:r>
          </a:p>
        </p:txBody>
      </p:sp>
      <p:sp>
        <p:nvSpPr>
          <p:cNvPr id="58372" name="灯片编号占位符 1">
            <a:extLst>
              <a:ext uri="{FF2B5EF4-FFF2-40B4-BE49-F238E27FC236}">
                <a16:creationId xmlns:a16="http://schemas.microsoft.com/office/drawing/2014/main" id="{B6D7714F-E18D-89DF-2332-560E6A7131A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ACEB905-9AD0-460C-A7D8-B2AE12050BB7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9CF3AF-9A86-2BF3-E6C9-8C35C13F2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1412875"/>
            <a:ext cx="9031288" cy="471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98459C-4D9F-A285-D34F-43999F30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安装指南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308728-686F-A9F1-FDA9-EBA8D9615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虚拟机安装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hlinkClick r:id="rId2"/>
              </a:rPr>
              <a:t>Hyper-V</a:t>
            </a:r>
            <a:r>
              <a:rPr lang="en-US" altLang="zh-CN" dirty="0"/>
              <a:t>, </a:t>
            </a:r>
            <a:r>
              <a:rPr lang="en-US" altLang="zh-CN" dirty="0">
                <a:hlinkClick r:id="rId3"/>
              </a:rPr>
              <a:t>VMware</a:t>
            </a:r>
            <a:r>
              <a:rPr lang="en-US" altLang="zh-CN" dirty="0"/>
              <a:t>(</a:t>
            </a:r>
            <a:r>
              <a:rPr lang="zh-CN" altLang="en-US" dirty="0"/>
              <a:t>复旦参与了学术计划，可以免费试用</a:t>
            </a:r>
            <a:r>
              <a:rPr lang="en-US" altLang="zh-CN" dirty="0"/>
              <a:t>)</a:t>
            </a:r>
            <a:r>
              <a:rPr lang="zh-CN" altLang="en-US" dirty="0"/>
              <a:t>或者</a:t>
            </a:r>
            <a:r>
              <a:rPr lang="en-US" altLang="zh-CN" dirty="0">
                <a:hlinkClick r:id="rId4"/>
              </a:rPr>
              <a:t>VirtualBox</a:t>
            </a:r>
            <a:r>
              <a:rPr lang="zh-CN" altLang="en-US" dirty="0"/>
              <a:t>等虚拟化软件，然后去对应发行版官网下载</a:t>
            </a:r>
            <a:r>
              <a:rPr lang="en-US" altLang="zh-CN" dirty="0"/>
              <a:t>iso</a:t>
            </a:r>
            <a:r>
              <a:rPr lang="zh-CN" altLang="en-US" dirty="0"/>
              <a:t>镜像进行系统安装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例如，</a:t>
            </a:r>
            <a:r>
              <a:rPr lang="en-US" altLang="zh-CN" dirty="0">
                <a:hlinkClick r:id="rId5"/>
              </a:rPr>
              <a:t>Ubuntu Desktop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A7F47-5AC8-7594-BD02-D135E8C3E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508C-CCC5-4789-A40D-319FC5525CEC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BBB545-4164-B3E0-3FF7-E5CDF01E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6A071B-955E-C0D8-AA8F-929A4A93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AD27-7934-4A0C-A4FE-B36EB6FFCE7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237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0B284-DB70-C091-E874-2755B2BF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交互界面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DD34D3-87DD-E919-5B8A-69DAF449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1482436"/>
            <a:ext cx="10792691" cy="4694527"/>
          </a:xfrm>
        </p:spPr>
        <p:txBody>
          <a:bodyPr numCol="2"/>
          <a:lstStyle/>
          <a:p>
            <a:pPr marL="0" indent="0">
              <a:buNone/>
            </a:pPr>
            <a:r>
              <a:rPr lang="en-US" altLang="zh-CN" b="1" dirty="0"/>
              <a:t>Command-line interface(CLI)</a:t>
            </a: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Graphical user interface(GUI)</a:t>
            </a:r>
            <a:endParaRPr lang="zh-CN" altLang="en-US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E9EEFE-7AB7-3EE6-E93E-D891790E9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508C-CCC5-4789-A40D-319FC5525CEC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5CE087-0582-E854-DDFC-7206C3BE5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FC32A1-A468-6F2C-14B5-33D6DBF5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AD27-7934-4A0C-A4FE-B36EB6FFCE75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2F75A5-F010-9745-7675-5BAF472B8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27" y="2022766"/>
            <a:ext cx="5199301" cy="38994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434AED8-F8FF-2475-9ADB-D348751AE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63" y="2022765"/>
            <a:ext cx="5199301" cy="38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6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9B61A-5E5B-B0C6-3719-2714761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命令的基本格式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0E4BFF-B353-33BA-FE46-6EA5D0CF0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7273" cy="4351338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dirty="0"/>
              <a:t>Linux</a:t>
            </a:r>
            <a:r>
              <a:rPr lang="zh-CN" altLang="en-US" dirty="0"/>
              <a:t>命令通常由好几个字串组成</a:t>
            </a:r>
            <a:r>
              <a:rPr lang="en-US" altLang="zh-CN" dirty="0"/>
              <a:t>, </a:t>
            </a:r>
            <a:r>
              <a:rPr lang="zh-CN" altLang="en-US" dirty="0"/>
              <a:t>中间用空白或空格键分开。</a:t>
            </a:r>
            <a:endParaRPr lang="en-US" altLang="zh-CN" dirty="0"/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如下所示：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highlight>
                  <a:srgbClr val="C0C0C0"/>
                </a:highligh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 command [subcommand] [options] [arguments(</a:t>
            </a:r>
            <a:r>
              <a:rPr lang="zh-CN" altLang="en-US" sz="2400" dirty="0">
                <a:highlight>
                  <a:srgbClr val="C0C0C0"/>
                </a:highlight>
                <a:latin typeface="JetBrainsMono NF" panose="02000009000000000000" pitchFamily="50" charset="0"/>
                <a:cs typeface="JetBrainsMono NF" panose="02000009000000000000" pitchFamily="50" charset="0"/>
              </a:rPr>
              <a:t>或</a:t>
            </a:r>
            <a:r>
              <a:rPr lang="en-US" altLang="zh-CN" sz="2400" dirty="0">
                <a:highlight>
                  <a:srgbClr val="C0C0C0"/>
                </a:highligh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parameters)]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highlight>
                  <a:srgbClr val="C0C0C0"/>
                </a:highlight>
                <a:latin typeface="JetBrainsMono NF" panose="02000009000000000000" pitchFamily="50" charset="0"/>
                <a:cs typeface="JetBrainsMono NF" panose="02000009000000000000" pitchFamily="50" charset="0"/>
              </a:rPr>
              <a:t>   </a:t>
            </a:r>
            <a:r>
              <a:rPr lang="zh-CN" altLang="en-US" sz="2400" dirty="0">
                <a:highlight>
                  <a:srgbClr val="C0C0C0"/>
                </a:highlight>
                <a:latin typeface="JetBrainsMono NF" panose="02000009000000000000" pitchFamily="50" charset="0"/>
                <a:cs typeface="JetBrainsMono NF" panose="02000009000000000000" pitchFamily="50" charset="0"/>
              </a:rPr>
              <a:t>命令       子命令　   　 选项       参数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highlight>
                  <a:srgbClr val="C0C0C0"/>
                </a:highlight>
                <a:latin typeface="JetBrainsMono NF" panose="02000009000000000000" pitchFamily="50" charset="0"/>
                <a:cs typeface="JetBrainsMono NF" panose="02000009000000000000" pitchFamily="50" charset="0"/>
              </a:rPr>
              <a:t>[]</a:t>
            </a:r>
            <a:r>
              <a:rPr lang="zh-CN" altLang="en-US" dirty="0"/>
              <a:t>代表可选项</a:t>
            </a:r>
            <a:endParaRPr lang="en-US" altLang="zh-CN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例如：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highlight>
                  <a:srgbClr val="C0C0C0"/>
                </a:highligh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rm –rf /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highlight>
                  <a:srgbClr val="C0C0C0"/>
                </a:highligh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ls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highlight>
                  <a:srgbClr val="C0C0C0"/>
                </a:highligh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apt upgrade -y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 dirty="0">
              <a:highlight>
                <a:srgbClr val="C0C0C0"/>
              </a:highlight>
              <a:latin typeface="JetBrainsMono NF" panose="02000009000000000000" pitchFamily="50" charset="0"/>
              <a:ea typeface="JetBrainsMono NF" panose="02000009000000000000" pitchFamily="50" charset="0"/>
              <a:cs typeface="JetBrainsMono NF" panose="02000009000000000000" pitchFamily="50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EE61F5-EA27-A451-F33A-5B959240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508C-CCC5-4789-A40D-319FC5525CEC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25ABA4-79DC-63E6-E9C6-A1337E669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EC2359-2362-90BD-3BEA-6D81D6CB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AD27-7934-4A0C-A4FE-B36EB6FFCE7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322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9641A-99B2-2787-5304-C85F67ED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常用命令介绍</a:t>
            </a:r>
            <a:r>
              <a:rPr lang="en-US" altLang="zh-CN" dirty="0"/>
              <a:t>——</a:t>
            </a:r>
            <a:r>
              <a:rPr lang="zh-CN" altLang="en-US" dirty="0"/>
              <a:t>命令帮助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43D17C7B-3B56-1E46-1784-39FD8B522C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2725562"/>
              </p:ext>
            </p:extLst>
          </p:nvPr>
        </p:nvGraphicFramePr>
        <p:xfrm>
          <a:off x="838200" y="1590097"/>
          <a:ext cx="10515600" cy="4206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418">
                  <a:extLst>
                    <a:ext uri="{9D8B030D-6E8A-4147-A177-3AD203B41FA5}">
                      <a16:colId xmlns:a16="http://schemas.microsoft.com/office/drawing/2014/main" val="1508770310"/>
                    </a:ext>
                  </a:extLst>
                </a:gridCol>
                <a:gridCol w="7031182">
                  <a:extLst>
                    <a:ext uri="{9D8B030D-6E8A-4147-A177-3AD203B41FA5}">
                      <a16:colId xmlns:a16="http://schemas.microsoft.com/office/drawing/2014/main" val="4159084836"/>
                    </a:ext>
                  </a:extLst>
                </a:gridCol>
              </a:tblGrid>
              <a:tr h="6008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命令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功能介绍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048958"/>
                  </a:ext>
                </a:extLst>
              </a:tr>
              <a:tr h="6008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type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说明怎样解释一个命令名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241419"/>
                  </a:ext>
                </a:extLst>
              </a:tr>
              <a:tr h="6008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which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显示会执行哪个可执行程序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809850"/>
                  </a:ext>
                </a:extLst>
              </a:tr>
              <a:tr h="6008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man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显示命令手册页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167342"/>
                  </a:ext>
                </a:extLst>
              </a:tr>
              <a:tr h="6008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apropos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显示一系列适合的命令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852055"/>
                  </a:ext>
                </a:extLst>
              </a:tr>
              <a:tr h="6008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info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显示命令 </a:t>
                      </a:r>
                      <a:r>
                        <a:rPr lang="en-US" altLang="zh-CN" sz="2800" dirty="0"/>
                        <a:t>info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8276"/>
                  </a:ext>
                </a:extLst>
              </a:tr>
              <a:tr h="6008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err="1"/>
                        <a:t>whatis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显示一个命令的简洁描述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838478"/>
                  </a:ext>
                </a:extLst>
              </a:tr>
            </a:tbl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17829E-BB94-015C-AA87-2F4DCC0C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508C-CCC5-4789-A40D-319FC5525CEC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02B013-8476-66F0-032D-EF992B2C0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56F0BC-49DF-A9E4-66DA-5CD251AD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AD27-7934-4A0C-A4FE-B36EB6FFCE7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246146"/>
      </p:ext>
    </p:extLst>
  </p:cSld>
  <p:clrMapOvr>
    <a:masterClrMapping/>
  </p:clrMapOvr>
</p:sld>
</file>

<file path=ppt/theme/theme1.xml><?xml version="1.0" encoding="utf-8"?>
<a:theme xmlns:a="http://schemas.openxmlformats.org/drawingml/2006/main" name="FDPhysics-ClassicFo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学术 经典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DPhysics-ClassicFonts" id="{64215C86-CBDE-4E86-B7C2-1AD207FD17AF}" vid="{5DA4ED50-5B1F-4F6C-ACE4-C7CC69F2BDD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FDPhysics-ClassicFonts</Template>
  <TotalTime>686</TotalTime>
  <Words>4788</Words>
  <Application>Microsoft Office PowerPoint</Application>
  <PresentationFormat>宽屏</PresentationFormat>
  <Paragraphs>663</Paragraphs>
  <Slides>50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0" baseType="lpstr">
      <vt:lpstr>等线</vt:lpstr>
      <vt:lpstr>黑体</vt:lpstr>
      <vt:lpstr>宋体</vt:lpstr>
      <vt:lpstr>Arial</vt:lpstr>
      <vt:lpstr>Georgia</vt:lpstr>
      <vt:lpstr>JetBrainsMono NF</vt:lpstr>
      <vt:lpstr>Tahoma</vt:lpstr>
      <vt:lpstr>Times New Roman</vt:lpstr>
      <vt:lpstr>Wingdings</vt:lpstr>
      <vt:lpstr>FDPhysics-ClassicFonts</vt:lpstr>
      <vt:lpstr>Linux简要介绍</vt:lpstr>
      <vt:lpstr>Linux两个概念</vt:lpstr>
      <vt:lpstr>Why Linux?</vt:lpstr>
      <vt:lpstr>Linux 发行版</vt:lpstr>
      <vt:lpstr>Linux安装指南</vt:lpstr>
      <vt:lpstr>Linux安装指南</vt:lpstr>
      <vt:lpstr>交互界面</vt:lpstr>
      <vt:lpstr>命令的基本格式</vt:lpstr>
      <vt:lpstr>常用命令介绍——命令帮助</vt:lpstr>
      <vt:lpstr> 常用Linux命令介绍（一）</vt:lpstr>
      <vt:lpstr>      常用Linux命令介绍（二）</vt:lpstr>
      <vt:lpstr>常用Linux命令介绍（三）</vt:lpstr>
      <vt:lpstr>常用Linux命令介绍（四）</vt:lpstr>
      <vt:lpstr>常用Linux命令介绍（五）</vt:lpstr>
      <vt:lpstr>常用Linux命令介绍（六）</vt:lpstr>
      <vt:lpstr>ls命令</vt:lpstr>
      <vt:lpstr>cd命令</vt:lpstr>
      <vt:lpstr>     pwd、clear、man命令</vt:lpstr>
      <vt:lpstr>mkdir、rmdir命令</vt:lpstr>
      <vt:lpstr>            rm命令</vt:lpstr>
      <vt:lpstr>         touch、ln命令</vt:lpstr>
      <vt:lpstr>                   file命令</vt:lpstr>
      <vt:lpstr>cp命令</vt:lpstr>
      <vt:lpstr>mv命令(一)</vt:lpstr>
      <vt:lpstr>mv命令(二)</vt:lpstr>
      <vt:lpstr>文件权限系统</vt:lpstr>
      <vt:lpstr>              chmod命令</vt:lpstr>
      <vt:lpstr>              chown命令</vt:lpstr>
      <vt:lpstr>              chgrp命令</vt:lpstr>
      <vt:lpstr>cat命令</vt:lpstr>
      <vt:lpstr>more、less命令</vt:lpstr>
      <vt:lpstr>head、tail命令</vt:lpstr>
      <vt:lpstr>vi、vim命令</vt:lpstr>
      <vt:lpstr>find命令</vt:lpstr>
      <vt:lpstr>        locate、slocate命令</vt:lpstr>
      <vt:lpstr>grep命令</vt:lpstr>
      <vt:lpstr>who、finger命令</vt:lpstr>
      <vt:lpstr>su、passwd命令</vt:lpstr>
      <vt:lpstr>date、free、login、logout命令</vt:lpstr>
      <vt:lpstr>du命令</vt:lpstr>
      <vt:lpstr>df命令</vt:lpstr>
      <vt:lpstr>tar命令</vt:lpstr>
      <vt:lpstr>gzip、gunzip命令</vt:lpstr>
      <vt:lpstr>      bzip2、bunzip2命令</vt:lpstr>
      <vt:lpstr>Compress、uncompress命令</vt:lpstr>
      <vt:lpstr>reboot、halt、shutdown、init命令</vt:lpstr>
      <vt:lpstr>mount、umount命令（一）</vt:lpstr>
      <vt:lpstr>mount命令（二）</vt:lpstr>
      <vt:lpstr>软件管理工具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Linux简要介绍</dc:title>
  <dc:creator>Pram Sin</dc:creator>
  <cp:lastModifiedBy>Pram Sin</cp:lastModifiedBy>
  <cp:revision>8</cp:revision>
  <dcterms:created xsi:type="dcterms:W3CDTF">2023-09-04T14:00:09Z</dcterms:created>
  <dcterms:modified xsi:type="dcterms:W3CDTF">2023-09-05T01:26:21Z</dcterms:modified>
</cp:coreProperties>
</file>